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Open Sauce Semi-Bold" charset="1" panose="00000700000000000000"/>
      <p:regular r:id="rId38"/>
    </p:embeddedFont>
    <p:embeddedFont>
      <p:font typeface="Open Sauce" charset="1" panose="00000500000000000000"/>
      <p:regular r:id="rId39"/>
    </p:embeddedFont>
    <p:embeddedFont>
      <p:font typeface="HK Grotesk Bold" charset="1" panose="00000800000000000000"/>
      <p:regular r:id="rId40"/>
    </p:embeddedFont>
    <p:embeddedFont>
      <p:font typeface="Public Sans" charset="1" panose="00000000000000000000"/>
      <p:regular r:id="rId41"/>
    </p:embeddedFont>
    <p:embeddedFont>
      <p:font typeface="Open Sauce Bold" charset="1" panose="00000800000000000000"/>
      <p:regular r:id="rId42"/>
    </p:embeddedFont>
    <p:embeddedFont>
      <p:font typeface="Canva Sans Bold" charset="1" panose="020B0803030501040103"/>
      <p:regular r:id="rId43"/>
    </p:embeddedFont>
    <p:embeddedFont>
      <p:font typeface="HK Grotesk"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34.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0.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rot="0">
              <a:off x="0" y="0"/>
              <a:ext cx="2924525" cy="1375967"/>
            </a:xfrm>
            <a:custGeom>
              <a:avLst/>
              <a:gdLst/>
              <a:ahLst/>
              <a:cxnLst/>
              <a:rect r="r" b="b" t="t" l="l"/>
              <a:pathLst>
                <a:path h="1375967" w="2924525">
                  <a:moveTo>
                    <a:pt x="2800064" y="1375966"/>
                  </a:moveTo>
                  <a:lnTo>
                    <a:pt x="124460" y="1375966"/>
                  </a:lnTo>
                  <a:cubicBezTo>
                    <a:pt x="55880" y="1375966"/>
                    <a:pt x="0" y="1320086"/>
                    <a:pt x="0" y="1251506"/>
                  </a:cubicBezTo>
                  <a:lnTo>
                    <a:pt x="0" y="124460"/>
                  </a:lnTo>
                  <a:cubicBezTo>
                    <a:pt x="0" y="55880"/>
                    <a:pt x="55880" y="0"/>
                    <a:pt x="124460" y="0"/>
                  </a:cubicBezTo>
                  <a:lnTo>
                    <a:pt x="2800065" y="0"/>
                  </a:lnTo>
                  <a:cubicBezTo>
                    <a:pt x="2868644" y="0"/>
                    <a:pt x="2924525" y="55880"/>
                    <a:pt x="2924525" y="124460"/>
                  </a:cubicBezTo>
                  <a:lnTo>
                    <a:pt x="2924525" y="1251507"/>
                  </a:lnTo>
                  <a:cubicBezTo>
                    <a:pt x="2924525" y="1320086"/>
                    <a:pt x="2868644" y="1375967"/>
                    <a:pt x="2800065" y="1375967"/>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6" id="6"/>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t="0" r="-63529" b="0"/>
              </a:stretch>
            </a:blipFill>
          </p:spPr>
        </p:sp>
      </p:grpSp>
      <p:sp>
        <p:nvSpPr>
          <p:cNvPr name="Freeform 7" id="7"/>
          <p:cNvSpPr/>
          <p:nvPr/>
        </p:nvSpPr>
        <p:spPr>
          <a:xfrm flipH="false" flipV="false" rot="0">
            <a:off x="544314" y="22948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4"/>
            <a:stretch>
              <a:fillRect l="0" t="-297342" r="0" b="0"/>
            </a:stretch>
          </a:blipFill>
        </p:spPr>
      </p:sp>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rot="0">
                <a:off x="0" y="0"/>
                <a:ext cx="3763941" cy="1913890"/>
              </a:xfrm>
              <a:custGeom>
                <a:avLst/>
                <a:gdLst/>
                <a:ahLst/>
                <a:cxnLst/>
                <a:rect r="r" b="b" t="t" l="l"/>
                <a:pathLst>
                  <a:path h="1913890" w="3763941">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16" id="1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0" id="2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24" id="2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5" id="25"/>
          <p:cNvGrpSpPr/>
          <p:nvPr/>
        </p:nvGrpSpPr>
        <p:grpSpPr>
          <a:xfrm rot="0">
            <a:off x="1028700" y="1768551"/>
            <a:ext cx="7673404" cy="5444642"/>
            <a:chOff x="0" y="0"/>
            <a:chExt cx="10231205" cy="7259523"/>
          </a:xfrm>
        </p:grpSpPr>
        <p:sp>
          <p:nvSpPr>
            <p:cNvPr name="TextBox 26" id="26"/>
            <p:cNvSpPr txBox="true"/>
            <p:nvPr/>
          </p:nvSpPr>
          <p:spPr>
            <a:xfrm rot="0">
              <a:off x="0" y="95250"/>
              <a:ext cx="10231205" cy="3782384"/>
            </a:xfrm>
            <a:prstGeom prst="rect">
              <a:avLst/>
            </a:prstGeom>
          </p:spPr>
          <p:txBody>
            <a:bodyPr anchor="t" rtlCol="false" tIns="0" lIns="0" bIns="0" rIns="0">
              <a:spAutoFit/>
            </a:bodyPr>
            <a:lstStyle/>
            <a:p>
              <a:pPr algn="l">
                <a:lnSpc>
                  <a:spcPts val="10999"/>
                </a:lnSpc>
              </a:pPr>
              <a:r>
                <a:rPr lang="en-US" sz="9999" b="true">
                  <a:solidFill>
                    <a:srgbClr val="F1E9E9"/>
                  </a:solidFill>
                  <a:latin typeface="Open Sauce Semi-Bold"/>
                  <a:ea typeface="Open Sauce Semi-Bold"/>
                  <a:cs typeface="Open Sauce Semi-Bold"/>
                  <a:sym typeface="Open Sauce Semi-Bold"/>
                </a:rPr>
                <a:t>DRDO Assignment</a:t>
              </a:r>
            </a:p>
          </p:txBody>
        </p:sp>
        <p:sp>
          <p:nvSpPr>
            <p:cNvPr name="TextBox 27" id="27"/>
            <p:cNvSpPr txBox="true"/>
            <p:nvPr/>
          </p:nvSpPr>
          <p:spPr>
            <a:xfrm rot="0">
              <a:off x="0" y="4251454"/>
              <a:ext cx="10231205" cy="3008068"/>
            </a:xfrm>
            <a:prstGeom prst="rect">
              <a:avLst/>
            </a:prstGeom>
          </p:spPr>
          <p:txBody>
            <a:bodyPr anchor="t" rtlCol="false" tIns="0" lIns="0" bIns="0" rIns="0">
              <a:spAutoFit/>
            </a:bodyPr>
            <a:lstStyle/>
            <a:p>
              <a:pPr algn="l">
                <a:lnSpc>
                  <a:spcPts val="3639"/>
                </a:lnSpc>
              </a:pPr>
              <a:r>
                <a:rPr lang="en-US" sz="2599">
                  <a:solidFill>
                    <a:srgbClr val="F1E9E9"/>
                  </a:solidFill>
                  <a:latin typeface="Open Sauce"/>
                  <a:ea typeface="Open Sauce"/>
                  <a:cs typeface="Open Sauce"/>
                  <a:sym typeface="Open Sauce"/>
                </a:rPr>
                <a:t>Name - Sneha Dadhich</a:t>
              </a:r>
            </a:p>
            <a:p>
              <a:pPr algn="l">
                <a:lnSpc>
                  <a:spcPts val="3639"/>
                </a:lnSpc>
              </a:pPr>
              <a:r>
                <a:rPr lang="en-US" sz="2599">
                  <a:solidFill>
                    <a:srgbClr val="F1E9E9"/>
                  </a:solidFill>
                  <a:latin typeface="Open Sauce"/>
                  <a:ea typeface="Open Sauce"/>
                  <a:cs typeface="Open Sauce"/>
                  <a:sym typeface="Open Sauce"/>
                </a:rPr>
                <a:t>College - Jodhpur Institute of Engineering and Technology</a:t>
              </a:r>
            </a:p>
            <a:p>
              <a:pPr algn="l">
                <a:lnSpc>
                  <a:spcPts val="3639"/>
                </a:lnSpc>
              </a:pPr>
              <a:r>
                <a:rPr lang="en-US" sz="2599">
                  <a:solidFill>
                    <a:srgbClr val="F1E9E9"/>
                  </a:solidFill>
                  <a:latin typeface="Open Sauce"/>
                  <a:ea typeface="Open Sauce"/>
                  <a:cs typeface="Open Sauce"/>
                  <a:sym typeface="Open Sauce"/>
                </a:rPr>
                <a:t>Year - 4</a:t>
              </a:r>
              <a:r>
                <a:rPr lang="en-US" sz="2599">
                  <a:solidFill>
                    <a:srgbClr val="F1E9E9"/>
                  </a:solidFill>
                  <a:latin typeface="Open Sauce"/>
                  <a:ea typeface="Open Sauce"/>
                  <a:cs typeface="Open Sauce"/>
                  <a:sym typeface="Open Sauce"/>
                </a:rPr>
                <a:t>th</a:t>
              </a:r>
              <a:r>
                <a:rPr lang="en-US" sz="2599">
                  <a:solidFill>
                    <a:srgbClr val="F1E9E9"/>
                  </a:solidFill>
                  <a:latin typeface="Open Sauce"/>
                  <a:ea typeface="Open Sauce"/>
                  <a:cs typeface="Open Sauce"/>
                  <a:sym typeface="Open Sauce"/>
                </a:rPr>
                <a:t> year ( 7</a:t>
              </a:r>
              <a:r>
                <a:rPr lang="en-US" sz="2599">
                  <a:solidFill>
                    <a:srgbClr val="F1E9E9"/>
                  </a:solidFill>
                  <a:latin typeface="Open Sauce"/>
                  <a:ea typeface="Open Sauce"/>
                  <a:cs typeface="Open Sauce"/>
                  <a:sym typeface="Open Sauce"/>
                </a:rPr>
                <a:t>th</a:t>
              </a:r>
              <a:r>
                <a:rPr lang="en-US" sz="2599">
                  <a:solidFill>
                    <a:srgbClr val="F1E9E9"/>
                  </a:solidFill>
                  <a:latin typeface="Open Sauce"/>
                  <a:ea typeface="Open Sauce"/>
                  <a:cs typeface="Open Sauce"/>
                  <a:sym typeface="Open Sauce"/>
                </a:rPr>
                <a:t> Semester )</a:t>
              </a:r>
            </a:p>
            <a:p>
              <a:pPr algn="l">
                <a:lnSpc>
                  <a:spcPts val="3639"/>
                </a:lnSpc>
                <a:spcBef>
                  <a:spcPct val="0"/>
                </a:spcBef>
              </a:pPr>
              <a:r>
                <a:rPr lang="en-US" sz="2599">
                  <a:solidFill>
                    <a:srgbClr val="F1E9E9"/>
                  </a:solidFill>
                  <a:latin typeface="Open Sauce"/>
                  <a:ea typeface="Open Sauce"/>
                  <a:cs typeface="Open Sauce"/>
                  <a:sym typeface="Open Sauce"/>
                </a:rPr>
                <a:t>Topic - Basics of Image Processing</a:t>
              </a:r>
            </a:p>
          </p:txBody>
        </p:sp>
      </p:grpSp>
      <p:sp>
        <p:nvSpPr>
          <p:cNvPr name="Freeform 28" id="28"/>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337781" y="221915"/>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337781" y="2462360"/>
            <a:ext cx="10533399" cy="7510992"/>
            <a:chOff x="0" y="0"/>
            <a:chExt cx="2774229" cy="1978204"/>
          </a:xfrm>
        </p:grpSpPr>
        <p:sp>
          <p:nvSpPr>
            <p:cNvPr name="Freeform 4" id="4"/>
            <p:cNvSpPr/>
            <p:nvPr/>
          </p:nvSpPr>
          <p:spPr>
            <a:xfrm flipH="false" flipV="false" rot="0">
              <a:off x="0" y="0"/>
              <a:ext cx="2774229" cy="1978204"/>
            </a:xfrm>
            <a:custGeom>
              <a:avLst/>
              <a:gdLst/>
              <a:ahLst/>
              <a:cxnLst/>
              <a:rect r="r" b="b" t="t" l="l"/>
              <a:pathLst>
                <a:path h="1978204" w="2774229">
                  <a:moveTo>
                    <a:pt x="37484" y="0"/>
                  </a:moveTo>
                  <a:lnTo>
                    <a:pt x="2736744" y="0"/>
                  </a:lnTo>
                  <a:cubicBezTo>
                    <a:pt x="2746686" y="0"/>
                    <a:pt x="2756220" y="3949"/>
                    <a:pt x="2763250" y="10979"/>
                  </a:cubicBezTo>
                  <a:cubicBezTo>
                    <a:pt x="2770280" y="18009"/>
                    <a:pt x="2774229" y="27543"/>
                    <a:pt x="2774229" y="37484"/>
                  </a:cubicBezTo>
                  <a:lnTo>
                    <a:pt x="2774229" y="1940720"/>
                  </a:lnTo>
                  <a:cubicBezTo>
                    <a:pt x="2774229" y="1961422"/>
                    <a:pt x="2757446" y="1978204"/>
                    <a:pt x="2736744" y="1978204"/>
                  </a:cubicBezTo>
                  <a:lnTo>
                    <a:pt x="37484" y="1978204"/>
                  </a:lnTo>
                  <a:cubicBezTo>
                    <a:pt x="27543" y="1978204"/>
                    <a:pt x="18009" y="1974255"/>
                    <a:pt x="10979" y="1967225"/>
                  </a:cubicBezTo>
                  <a:cubicBezTo>
                    <a:pt x="3949" y="1960195"/>
                    <a:pt x="0" y="1950661"/>
                    <a:pt x="0" y="1940720"/>
                  </a:cubicBezTo>
                  <a:lnTo>
                    <a:pt x="0" y="37484"/>
                  </a:lnTo>
                  <a:cubicBezTo>
                    <a:pt x="0" y="27543"/>
                    <a:pt x="3949" y="18009"/>
                    <a:pt x="10979" y="10979"/>
                  </a:cubicBezTo>
                  <a:cubicBezTo>
                    <a:pt x="18009" y="3949"/>
                    <a:pt x="27543" y="0"/>
                    <a:pt x="37484" y="0"/>
                  </a:cubicBezTo>
                  <a:close/>
                </a:path>
              </a:pathLst>
            </a:custGeom>
            <a:solidFill>
              <a:srgbClr val="F1E9E9">
                <a:alpha val="19608"/>
              </a:srgbClr>
            </a:solidFill>
          </p:spPr>
        </p:sp>
        <p:sp>
          <p:nvSpPr>
            <p:cNvPr name="TextBox 5" id="5"/>
            <p:cNvSpPr txBox="true"/>
            <p:nvPr/>
          </p:nvSpPr>
          <p:spPr>
            <a:xfrm>
              <a:off x="0" y="-57150"/>
              <a:ext cx="2774229" cy="2035354"/>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11446661" y="733625"/>
            <a:ext cx="6314665" cy="10968462"/>
            <a:chOff x="0" y="0"/>
            <a:chExt cx="7643023" cy="13275795"/>
          </a:xfrm>
        </p:grpSpPr>
        <p:sp>
          <p:nvSpPr>
            <p:cNvPr name="Freeform 7" id="7"/>
            <p:cNvSpPr/>
            <p:nvPr/>
          </p:nvSpPr>
          <p:spPr>
            <a:xfrm flipH="false" flipV="false" rot="-5400000">
              <a:off x="-2816386" y="2816386"/>
              <a:ext cx="13275794" cy="7643023"/>
            </a:xfrm>
            <a:custGeom>
              <a:avLst/>
              <a:gdLst/>
              <a:ahLst/>
              <a:cxnLst/>
              <a:rect r="r" b="b" t="t" l="l"/>
              <a:pathLst>
                <a:path h="7643023" w="13275794">
                  <a:moveTo>
                    <a:pt x="13275794" y="7325413"/>
                  </a:moveTo>
                  <a:lnTo>
                    <a:pt x="13275794" y="317609"/>
                  </a:lnTo>
                  <a:cubicBezTo>
                    <a:pt x="13275794" y="142778"/>
                    <a:pt x="13143037" y="0"/>
                    <a:pt x="12981072" y="0"/>
                  </a:cubicBezTo>
                  <a:lnTo>
                    <a:pt x="294722" y="0"/>
                  </a:lnTo>
                  <a:cubicBezTo>
                    <a:pt x="132758" y="0"/>
                    <a:pt x="0" y="142778"/>
                    <a:pt x="0" y="317609"/>
                  </a:cubicBezTo>
                  <a:lnTo>
                    <a:pt x="0" y="7325413"/>
                  </a:lnTo>
                  <a:cubicBezTo>
                    <a:pt x="0" y="7500244"/>
                    <a:pt x="132758" y="7643022"/>
                    <a:pt x="294722" y="7643022"/>
                  </a:cubicBezTo>
                  <a:lnTo>
                    <a:pt x="12981072" y="7643022"/>
                  </a:lnTo>
                  <a:cubicBezTo>
                    <a:pt x="13143037" y="7643022"/>
                    <a:pt x="13275794" y="7500244"/>
                    <a:pt x="13275794" y="7325413"/>
                  </a:cubicBezTo>
                  <a:close/>
                </a:path>
              </a:pathLst>
            </a:custGeom>
            <a:blipFill>
              <a:blip r:embed="rId2"/>
              <a:stretch>
                <a:fillRect l="-21255" t="-9236" r="0" b="-9236"/>
              </a:stretch>
            </a:blipFill>
          </p:spPr>
        </p:sp>
      </p:grpSp>
      <p:sp>
        <p:nvSpPr>
          <p:cNvPr name="Freeform 8" id="8"/>
          <p:cNvSpPr/>
          <p:nvPr/>
        </p:nvSpPr>
        <p:spPr>
          <a:xfrm flipH="false" flipV="false" rot="0">
            <a:off x="11227376" y="231440"/>
            <a:ext cx="6729604" cy="10055451"/>
          </a:xfrm>
          <a:custGeom>
            <a:avLst/>
            <a:gdLst/>
            <a:ahLst/>
            <a:cxnLst/>
            <a:rect r="r" b="b" t="t" l="l"/>
            <a:pathLst>
              <a:path h="10055451" w="6729604">
                <a:moveTo>
                  <a:pt x="0" y="0"/>
                </a:moveTo>
                <a:lnTo>
                  <a:pt x="6729604" y="0"/>
                </a:lnTo>
                <a:lnTo>
                  <a:pt x="6729604" y="10055451"/>
                </a:lnTo>
                <a:lnTo>
                  <a:pt x="0" y="10055451"/>
                </a:lnTo>
                <a:lnTo>
                  <a:pt x="0" y="0"/>
                </a:lnTo>
                <a:close/>
              </a:path>
            </a:pathLst>
          </a:custGeom>
          <a:blipFill>
            <a:blip r:embed="rId3"/>
            <a:stretch>
              <a:fillRect l="-1570" t="0" r="-1570" b="-39682"/>
            </a:stretch>
          </a:blipFill>
        </p:spPr>
      </p:sp>
      <p:grpSp>
        <p:nvGrpSpPr>
          <p:cNvPr name="Group 9" id="9"/>
          <p:cNvGrpSpPr/>
          <p:nvPr/>
        </p:nvGrpSpPr>
        <p:grpSpPr>
          <a:xfrm rot="0">
            <a:off x="337781" y="1779475"/>
            <a:ext cx="7338842" cy="1214215"/>
            <a:chOff x="0" y="0"/>
            <a:chExt cx="9785123" cy="1618953"/>
          </a:xfrm>
        </p:grpSpPr>
        <p:sp>
          <p:nvSpPr>
            <p:cNvPr name="TextBox 10" id="10"/>
            <p:cNvSpPr txBox="true"/>
            <p:nvPr/>
          </p:nvSpPr>
          <p:spPr>
            <a:xfrm rot="0">
              <a:off x="0" y="1238554"/>
              <a:ext cx="9785123" cy="380399"/>
            </a:xfrm>
            <a:prstGeom prst="rect">
              <a:avLst/>
            </a:prstGeom>
          </p:spPr>
          <p:txBody>
            <a:bodyPr anchor="t" rtlCol="false" tIns="0" lIns="0" bIns="0" rIns="0">
              <a:spAutoFit/>
            </a:bodyPr>
            <a:lstStyle/>
            <a:p>
              <a:pPr algn="l" marL="0" indent="0" lvl="0">
                <a:lnSpc>
                  <a:spcPts val="2450"/>
                </a:lnSpc>
                <a:spcBef>
                  <a:spcPct val="0"/>
                </a:spcBef>
              </a:pPr>
            </a:p>
          </p:txBody>
        </p:sp>
        <p:sp>
          <p:nvSpPr>
            <p:cNvPr name="TextBox 11" id="11"/>
            <p:cNvSpPr txBox="true"/>
            <p:nvPr/>
          </p:nvSpPr>
          <p:spPr>
            <a:xfrm rot="0">
              <a:off x="0" y="0"/>
              <a:ext cx="9785123" cy="711277"/>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F1E9E9"/>
                  </a:solidFill>
                  <a:latin typeface="Open Sauce Bold"/>
                  <a:ea typeface="Open Sauce Bold"/>
                  <a:cs typeface="Open Sauce Bold"/>
                  <a:sym typeface="Open Sauce Bold"/>
                </a:rPr>
                <a:t>Flipping the Image</a:t>
              </a:r>
            </a:p>
          </p:txBody>
        </p:sp>
      </p:grpSp>
      <p:sp>
        <p:nvSpPr>
          <p:cNvPr name="TextBox 12" id="12"/>
          <p:cNvSpPr txBox="true"/>
          <p:nvPr/>
        </p:nvSpPr>
        <p:spPr>
          <a:xfrm rot="0">
            <a:off x="280992" y="2595087"/>
            <a:ext cx="10590189" cy="7691804"/>
          </a:xfrm>
          <a:prstGeom prst="rect">
            <a:avLst/>
          </a:prstGeom>
        </p:spPr>
        <p:txBody>
          <a:bodyPr anchor="t" rtlCol="false" tIns="0" lIns="0" bIns="0" rIns="0">
            <a:spAutoFit/>
          </a:bodyPr>
          <a:lstStyle/>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FLIPPING THE IMAGE</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0 means 180 degree, 1 means 360 degree</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0 means flip by Vertical Axis and 1 means flip by Horizontal Axis</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-1 means flip by both vertical and horizontal axis</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img_flip1 = cv2.flip(img, 1)</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img_flip2 = cv2.flip(img, 0)</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img_flip3 = cv2.flip(img, -1)</a:t>
            </a:r>
          </a:p>
          <a:p>
            <a:pPr algn="l" marL="582935" indent="-291467" lvl="1">
              <a:lnSpc>
                <a:spcPts val="4104"/>
              </a:lnSpc>
              <a:buFont typeface="Arial"/>
              <a:buChar char="•"/>
            </a:pP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img_flip = np.hstack( (img_flip1, img_flip2, img_flip3) )</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SHOW_IMG = CV2.RESIZE(IMG_FLIP, (1366,768)) # RESOLUTION OF LAPTOP - 1366X768</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CV2.IMSHOW("IMAGE FLIPPED", SHOW_IMG)</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CV2.WAITKEY(0)</a:t>
            </a:r>
          </a:p>
          <a:p>
            <a:pPr algn="l">
              <a:lnSpc>
                <a:spcPts val="410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00707" y="7878784"/>
            <a:ext cx="11517185" cy="2408216"/>
          </a:xfrm>
          <a:custGeom>
            <a:avLst/>
            <a:gdLst/>
            <a:ahLst/>
            <a:cxnLst/>
            <a:rect r="r" b="b" t="t" l="l"/>
            <a:pathLst>
              <a:path h="2408216" w="11517185">
                <a:moveTo>
                  <a:pt x="0" y="0"/>
                </a:moveTo>
                <a:lnTo>
                  <a:pt x="11517186" y="0"/>
                </a:lnTo>
                <a:lnTo>
                  <a:pt x="11517186" y="2408216"/>
                </a:lnTo>
                <a:lnTo>
                  <a:pt x="0" y="2408216"/>
                </a:lnTo>
                <a:lnTo>
                  <a:pt x="0" y="0"/>
                </a:lnTo>
                <a:close/>
              </a:path>
            </a:pathLst>
          </a:custGeom>
          <a:blipFill>
            <a:blip r:embed="rId2"/>
            <a:stretch>
              <a:fillRect l="0" t="0" r="0" b="-297342"/>
            </a:stretch>
          </a:blipFill>
        </p:spPr>
      </p:sp>
      <p:grpSp>
        <p:nvGrpSpPr>
          <p:cNvPr name="Group 3" id="3"/>
          <p:cNvGrpSpPr>
            <a:grpSpLocks noChangeAspect="true"/>
          </p:cNvGrpSpPr>
          <p:nvPr/>
        </p:nvGrpSpPr>
        <p:grpSpPr>
          <a:xfrm rot="0">
            <a:off x="8164347" y="2060347"/>
            <a:ext cx="9964779" cy="7390544"/>
            <a:chOff x="0" y="0"/>
            <a:chExt cx="13716000" cy="10172700"/>
          </a:xfrm>
        </p:grpSpPr>
        <p:sp>
          <p:nvSpPr>
            <p:cNvPr name="Freeform 4" id="4"/>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3"/>
              <a:stretch>
                <a:fillRect l="0" t="-393" r="0" b="-393"/>
              </a:stretch>
            </a:blipFill>
          </p:spPr>
        </p:sp>
        <p:sp>
          <p:nvSpPr>
            <p:cNvPr name="Freeform 5" id="5"/>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4"/>
              <a:stretch>
                <a:fillRect l="-12557" t="0" r="-12557" b="0"/>
              </a:stretch>
            </a:blipFill>
          </p:spPr>
        </p:sp>
      </p:grpSp>
      <p:sp>
        <p:nvSpPr>
          <p:cNvPr name="Freeform 6" id="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32645" y="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grpSp>
        <p:nvGrpSpPr>
          <p:cNvPr name="Group 8" id="8"/>
          <p:cNvGrpSpPr/>
          <p:nvPr/>
        </p:nvGrpSpPr>
        <p:grpSpPr>
          <a:xfrm rot="0">
            <a:off x="472566" y="2582237"/>
            <a:ext cx="7360721" cy="7316511"/>
            <a:chOff x="0" y="0"/>
            <a:chExt cx="1938626" cy="1926982"/>
          </a:xfrm>
        </p:grpSpPr>
        <p:sp>
          <p:nvSpPr>
            <p:cNvPr name="Freeform 9" id="9"/>
            <p:cNvSpPr/>
            <p:nvPr/>
          </p:nvSpPr>
          <p:spPr>
            <a:xfrm flipH="false" flipV="false" rot="0">
              <a:off x="0" y="0"/>
              <a:ext cx="1938626" cy="1926982"/>
            </a:xfrm>
            <a:custGeom>
              <a:avLst/>
              <a:gdLst/>
              <a:ahLst/>
              <a:cxnLst/>
              <a:rect r="r" b="b" t="t" l="l"/>
              <a:pathLst>
                <a:path h="1926982" w="1938626">
                  <a:moveTo>
                    <a:pt x="53641" y="0"/>
                  </a:moveTo>
                  <a:lnTo>
                    <a:pt x="1884985" y="0"/>
                  </a:lnTo>
                  <a:cubicBezTo>
                    <a:pt x="1899211" y="0"/>
                    <a:pt x="1912855" y="5651"/>
                    <a:pt x="1922915" y="15711"/>
                  </a:cubicBezTo>
                  <a:cubicBezTo>
                    <a:pt x="1932975" y="25771"/>
                    <a:pt x="1938626" y="39415"/>
                    <a:pt x="1938626" y="53641"/>
                  </a:cubicBezTo>
                  <a:lnTo>
                    <a:pt x="1938626" y="1873341"/>
                  </a:lnTo>
                  <a:cubicBezTo>
                    <a:pt x="1938626" y="1887568"/>
                    <a:pt x="1932975" y="1901211"/>
                    <a:pt x="1922915" y="1911271"/>
                  </a:cubicBezTo>
                  <a:cubicBezTo>
                    <a:pt x="1912855" y="1921331"/>
                    <a:pt x="1899211" y="1926982"/>
                    <a:pt x="1884985" y="1926982"/>
                  </a:cubicBezTo>
                  <a:lnTo>
                    <a:pt x="53641" y="1926982"/>
                  </a:lnTo>
                  <a:cubicBezTo>
                    <a:pt x="39415" y="1926982"/>
                    <a:pt x="25771" y="1921331"/>
                    <a:pt x="15711" y="1911271"/>
                  </a:cubicBezTo>
                  <a:cubicBezTo>
                    <a:pt x="5651" y="1901211"/>
                    <a:pt x="0" y="1887568"/>
                    <a:pt x="0" y="1873341"/>
                  </a:cubicBezTo>
                  <a:lnTo>
                    <a:pt x="0" y="53641"/>
                  </a:lnTo>
                  <a:cubicBezTo>
                    <a:pt x="0" y="39415"/>
                    <a:pt x="5651" y="25771"/>
                    <a:pt x="15711" y="15711"/>
                  </a:cubicBezTo>
                  <a:cubicBezTo>
                    <a:pt x="25771" y="5651"/>
                    <a:pt x="39415" y="0"/>
                    <a:pt x="53641" y="0"/>
                  </a:cubicBezTo>
                  <a:close/>
                </a:path>
              </a:pathLst>
            </a:custGeom>
            <a:solidFill>
              <a:srgbClr val="F1E9E9">
                <a:alpha val="19608"/>
              </a:srgbClr>
            </a:solidFill>
          </p:spPr>
        </p:sp>
        <p:sp>
          <p:nvSpPr>
            <p:cNvPr name="TextBox 10" id="10"/>
            <p:cNvSpPr txBox="true"/>
            <p:nvPr/>
          </p:nvSpPr>
          <p:spPr>
            <a:xfrm>
              <a:off x="0" y="-57150"/>
              <a:ext cx="1938626" cy="1984132"/>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4026778" y="249120"/>
            <a:ext cx="14463798" cy="2159097"/>
            <a:chOff x="0" y="0"/>
            <a:chExt cx="19285064" cy="2878796"/>
          </a:xfrm>
        </p:grpSpPr>
        <p:sp>
          <p:nvSpPr>
            <p:cNvPr name="TextBox 12" id="12"/>
            <p:cNvSpPr txBox="true"/>
            <p:nvPr/>
          </p:nvSpPr>
          <p:spPr>
            <a:xfrm rot="0">
              <a:off x="0" y="2429104"/>
              <a:ext cx="1928506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3" id="13"/>
            <p:cNvSpPr txBox="true"/>
            <p:nvPr/>
          </p:nvSpPr>
          <p:spPr>
            <a:xfrm rot="0">
              <a:off x="0" y="0"/>
              <a:ext cx="19285064" cy="1841500"/>
            </a:xfrm>
            <a:prstGeom prst="rect">
              <a:avLst/>
            </a:prstGeom>
          </p:spPr>
          <p:txBody>
            <a:bodyPr anchor="t" rtlCol="false" tIns="0" lIns="0" bIns="0" rIns="0">
              <a:spAutoFit/>
            </a:bodyPr>
            <a:lstStyle/>
            <a:p>
              <a:pPr algn="l" marL="0" indent="0" lvl="0">
                <a:lnSpc>
                  <a:spcPts val="10920"/>
                </a:lnSpc>
                <a:spcBef>
                  <a:spcPct val="0"/>
                </a:spcBef>
              </a:pPr>
              <a:r>
                <a:rPr lang="en-US" b="true" sz="9100">
                  <a:solidFill>
                    <a:srgbClr val="F1E9E9"/>
                  </a:solidFill>
                  <a:latin typeface="Open Sauce Semi-Bold"/>
                  <a:ea typeface="Open Sauce Semi-Bold"/>
                  <a:cs typeface="Open Sauce Semi-Bold"/>
                  <a:sym typeface="Open Sauce Semi-Bold"/>
                </a:rPr>
                <a:t>Basic Image Operations</a:t>
              </a:r>
            </a:p>
          </p:txBody>
        </p:sp>
      </p:grpSp>
      <p:grpSp>
        <p:nvGrpSpPr>
          <p:cNvPr name="Group 14" id="14"/>
          <p:cNvGrpSpPr/>
          <p:nvPr/>
        </p:nvGrpSpPr>
        <p:grpSpPr>
          <a:xfrm rot="0">
            <a:off x="472566" y="1888433"/>
            <a:ext cx="8386856" cy="1387609"/>
            <a:chOff x="0" y="0"/>
            <a:chExt cx="11182474" cy="1850145"/>
          </a:xfrm>
        </p:grpSpPr>
        <p:sp>
          <p:nvSpPr>
            <p:cNvPr name="TextBox 15" id="15"/>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6" id="16"/>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Cropping the Image</a:t>
              </a:r>
            </a:p>
          </p:txBody>
        </p:sp>
      </p:grpSp>
      <p:sp>
        <p:nvSpPr>
          <p:cNvPr name="TextBox 17" id="17"/>
          <p:cNvSpPr txBox="true"/>
          <p:nvPr/>
        </p:nvSpPr>
        <p:spPr>
          <a:xfrm rot="0">
            <a:off x="647830" y="2896502"/>
            <a:ext cx="6757896" cy="8114781"/>
          </a:xfrm>
          <a:prstGeom prst="rect">
            <a:avLst/>
          </a:prstGeom>
        </p:spPr>
        <p:txBody>
          <a:bodyPr anchor="t" rtlCol="false" tIns="0" lIns="0" bIns="0" rIns="0">
            <a:spAutoFit/>
          </a:bodyPr>
          <a:lstStyle/>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 read the image</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img = cv2.imread(r"ImageProcessing\signature.jpg")</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 </a:t>
            </a:r>
            <a:r>
              <a:rPr lang="en-US" b="true" sz="2999">
                <a:solidFill>
                  <a:srgbClr val="FFFFFF"/>
                </a:solidFill>
                <a:latin typeface="HK Grotesk Bold"/>
                <a:ea typeface="HK Grotesk Bold"/>
                <a:cs typeface="HK Grotesk Bold"/>
                <a:sym typeface="HK Grotesk Bold"/>
              </a:rPr>
              <a:t>it is img[height, width]</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cropped = img[100:400, 200:600] </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 img[y1:y2, x1:x2]# cv2.imwrite(r".\ImageProcessing\Cropped_image11.jpg", save_image)</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cv2.imshow("Saving the image", cropped)</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cv2.waitKey(0)</a:t>
            </a:r>
          </a:p>
          <a:p>
            <a:pPr algn="just">
              <a:lnSpc>
                <a:spcPts val="4649"/>
              </a:lnSpc>
            </a:pPr>
          </a:p>
          <a:p>
            <a:pPr algn="just">
              <a:lnSpc>
                <a:spcPts val="464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215683" y="1529872"/>
            <a:ext cx="7639674" cy="8476001"/>
            <a:chOff x="0" y="0"/>
            <a:chExt cx="2012095" cy="2232362"/>
          </a:xfrm>
        </p:grpSpPr>
        <p:sp>
          <p:nvSpPr>
            <p:cNvPr name="Freeform 4" id="4"/>
            <p:cNvSpPr/>
            <p:nvPr/>
          </p:nvSpPr>
          <p:spPr>
            <a:xfrm flipH="false" flipV="false" rot="0">
              <a:off x="0" y="0"/>
              <a:ext cx="2012095" cy="2232362"/>
            </a:xfrm>
            <a:custGeom>
              <a:avLst/>
              <a:gdLst/>
              <a:ahLst/>
              <a:cxnLst/>
              <a:rect r="r" b="b" t="t" l="l"/>
              <a:pathLst>
                <a:path h="2232362" w="2012095">
                  <a:moveTo>
                    <a:pt x="51683" y="0"/>
                  </a:moveTo>
                  <a:lnTo>
                    <a:pt x="1960413" y="0"/>
                  </a:lnTo>
                  <a:cubicBezTo>
                    <a:pt x="1974120" y="0"/>
                    <a:pt x="1987265" y="5445"/>
                    <a:pt x="1996958" y="15137"/>
                  </a:cubicBezTo>
                  <a:cubicBezTo>
                    <a:pt x="2006650" y="24830"/>
                    <a:pt x="2012095" y="37975"/>
                    <a:pt x="2012095" y="51683"/>
                  </a:cubicBezTo>
                  <a:lnTo>
                    <a:pt x="2012095" y="2180680"/>
                  </a:lnTo>
                  <a:cubicBezTo>
                    <a:pt x="2012095" y="2194387"/>
                    <a:pt x="2006650" y="2207533"/>
                    <a:pt x="1996958" y="2217225"/>
                  </a:cubicBezTo>
                  <a:cubicBezTo>
                    <a:pt x="1987265" y="2226917"/>
                    <a:pt x="1974120" y="2232362"/>
                    <a:pt x="1960413" y="2232362"/>
                  </a:cubicBezTo>
                  <a:lnTo>
                    <a:pt x="51683" y="2232362"/>
                  </a:lnTo>
                  <a:cubicBezTo>
                    <a:pt x="37975" y="2232362"/>
                    <a:pt x="24830" y="2226917"/>
                    <a:pt x="15137" y="2217225"/>
                  </a:cubicBezTo>
                  <a:cubicBezTo>
                    <a:pt x="5445" y="2207533"/>
                    <a:pt x="0" y="2194387"/>
                    <a:pt x="0" y="2180680"/>
                  </a:cubicBezTo>
                  <a:lnTo>
                    <a:pt x="0" y="51683"/>
                  </a:lnTo>
                  <a:cubicBezTo>
                    <a:pt x="0" y="37975"/>
                    <a:pt x="5445" y="24830"/>
                    <a:pt x="15137" y="15137"/>
                  </a:cubicBezTo>
                  <a:cubicBezTo>
                    <a:pt x="24830" y="5445"/>
                    <a:pt x="37975" y="0"/>
                    <a:pt x="51683" y="0"/>
                  </a:cubicBezTo>
                  <a:close/>
                </a:path>
              </a:pathLst>
            </a:custGeom>
            <a:solidFill>
              <a:srgbClr val="F1E9E9">
                <a:alpha val="19608"/>
              </a:srgbClr>
            </a:solidFill>
          </p:spPr>
        </p:sp>
        <p:sp>
          <p:nvSpPr>
            <p:cNvPr name="TextBox 5" id="5"/>
            <p:cNvSpPr txBox="true"/>
            <p:nvPr/>
          </p:nvSpPr>
          <p:spPr>
            <a:xfrm>
              <a:off x="0" y="-57150"/>
              <a:ext cx="2012095" cy="2289512"/>
            </a:xfrm>
            <a:prstGeom prst="rect">
              <a:avLst/>
            </a:prstGeom>
          </p:spPr>
          <p:txBody>
            <a:bodyPr anchor="ctr" rtlCol="false" tIns="50800" lIns="50800" bIns="50800" rIns="50800"/>
            <a:lstStyle/>
            <a:p>
              <a:pPr algn="ctr">
                <a:lnSpc>
                  <a:spcPts val="3220"/>
                </a:lnSpc>
              </a:pPr>
            </a:p>
          </p:txBody>
        </p:sp>
      </p:grpSp>
      <p:grpSp>
        <p:nvGrpSpPr>
          <p:cNvPr name="Group 6" id="6"/>
          <p:cNvGrpSpPr>
            <a:grpSpLocks noChangeAspect="true"/>
          </p:cNvGrpSpPr>
          <p:nvPr/>
        </p:nvGrpSpPr>
        <p:grpSpPr>
          <a:xfrm rot="0">
            <a:off x="8050701" y="2364438"/>
            <a:ext cx="9962572" cy="6425859"/>
            <a:chOff x="0" y="0"/>
            <a:chExt cx="6350000" cy="4095750"/>
          </a:xfrm>
        </p:grpSpPr>
        <p:sp>
          <p:nvSpPr>
            <p:cNvPr name="Freeform 7" id="7"/>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2"/>
              <a:stretch>
                <a:fillRect l="-211" t="0" r="-211" b="0"/>
              </a:stretch>
            </a:blipFill>
          </p:spPr>
        </p:sp>
        <p:sp>
          <p:nvSpPr>
            <p:cNvPr name="Freeform 8" id="8"/>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A3A3A3"/>
            </a:solidFill>
          </p:spPr>
        </p:sp>
        <p:sp>
          <p:nvSpPr>
            <p:cNvPr name="Freeform 9" id="9"/>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FFFFFF"/>
            </a:solidFill>
          </p:spPr>
        </p:sp>
      </p:grpSp>
      <p:grpSp>
        <p:nvGrpSpPr>
          <p:cNvPr name="Group 10" id="10"/>
          <p:cNvGrpSpPr/>
          <p:nvPr/>
        </p:nvGrpSpPr>
        <p:grpSpPr>
          <a:xfrm rot="0">
            <a:off x="206158" y="836068"/>
            <a:ext cx="8386856" cy="1387609"/>
            <a:chOff x="0" y="0"/>
            <a:chExt cx="11182474" cy="1850145"/>
          </a:xfrm>
        </p:grpSpPr>
        <p:sp>
          <p:nvSpPr>
            <p:cNvPr name="TextBox 11" id="11"/>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2" id="12"/>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 Drawing Shapes and Text</a:t>
              </a:r>
            </a:p>
          </p:txBody>
        </p:sp>
      </p:grpSp>
      <p:sp>
        <p:nvSpPr>
          <p:cNvPr name="TextBox 13" id="13"/>
          <p:cNvSpPr txBox="true"/>
          <p:nvPr/>
        </p:nvSpPr>
        <p:spPr>
          <a:xfrm rot="0">
            <a:off x="206158" y="1688603"/>
            <a:ext cx="7452421" cy="7691804"/>
          </a:xfrm>
          <a:prstGeom prst="rect">
            <a:avLst/>
          </a:prstGeom>
        </p:spPr>
        <p:txBody>
          <a:bodyPr anchor="t" rtlCol="false" tIns="0" lIns="0" bIns="0" rIns="0">
            <a:spAutoFit/>
          </a:bodyPr>
          <a:lstStyle/>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CREATING YOUR OWN IMAGE</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creating an black window</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IMG_CREATED = IMG = NP.ZEROS( (512, 512, 3))</a:t>
            </a:r>
          </a:p>
          <a:p>
            <a:pPr algn="l" marL="582935" indent="-291467" lvl="1">
              <a:lnSpc>
                <a:spcPts val="4104"/>
              </a:lnSpc>
              <a:buFont typeface="Arial"/>
              <a:buChar char="•"/>
            </a:pP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CREATING A RECTANGLE IN THE CREATED BLACK WINDOW</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CV2.RECTANGLE(IMG_CREATED, PT1=(100,100), PT2=(300,300), COLOR=(255,0,0), THICKNESS=3)</a:t>
            </a:r>
          </a:p>
          <a:p>
            <a:pPr algn="l" marL="582935" indent="-291467" lvl="1">
              <a:lnSpc>
                <a:spcPts val="4104"/>
              </a:lnSpc>
              <a:buFont typeface="Arial"/>
              <a:buChar char="•"/>
            </a:pP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CREATING A RECTANGLE IN THE CREATED BLACK WINDOW WITH COLOR FILLED IN IT</a:t>
            </a:r>
          </a:p>
          <a:p>
            <a:pPr algn="l">
              <a:lnSpc>
                <a:spcPts val="410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139222"/>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a:grpSpLocks noChangeAspect="true"/>
          </p:cNvGrpSpPr>
          <p:nvPr/>
        </p:nvGrpSpPr>
        <p:grpSpPr>
          <a:xfrm rot="5400000">
            <a:off x="-5162460" y="-2370410"/>
            <a:ext cx="8348527" cy="16966292"/>
            <a:chOff x="0" y="0"/>
            <a:chExt cx="5001260" cy="10163810"/>
          </a:xfrm>
        </p:grpSpPr>
        <p:sp>
          <p:nvSpPr>
            <p:cNvPr name="Freeform 4" id="4"/>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5" id="5"/>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702" t="0" r="-112702" b="0"/>
              </a:stretch>
            </a:blipFill>
          </p:spPr>
        </p:sp>
      </p:grpSp>
      <p:grpSp>
        <p:nvGrpSpPr>
          <p:cNvPr name="Group 6" id="6"/>
          <p:cNvGrpSpPr/>
          <p:nvPr/>
        </p:nvGrpSpPr>
        <p:grpSpPr>
          <a:xfrm rot="0">
            <a:off x="-988196" y="2434294"/>
            <a:ext cx="8060609" cy="7417187"/>
            <a:chOff x="0" y="0"/>
            <a:chExt cx="6829371" cy="6284230"/>
          </a:xfrm>
        </p:grpSpPr>
        <p:sp>
          <p:nvSpPr>
            <p:cNvPr name="Freeform 7" id="7"/>
            <p:cNvSpPr/>
            <p:nvPr/>
          </p:nvSpPr>
          <p:spPr>
            <a:xfrm flipH="false" flipV="false" rot="0">
              <a:off x="0" y="0"/>
              <a:ext cx="6829371" cy="6284230"/>
            </a:xfrm>
            <a:custGeom>
              <a:avLst/>
              <a:gdLst/>
              <a:ahLst/>
              <a:cxnLst/>
              <a:rect r="r" b="b" t="t" l="l"/>
              <a:pathLst>
                <a:path h="6284230" w="6829371">
                  <a:moveTo>
                    <a:pt x="0" y="4847834"/>
                  </a:moveTo>
                  <a:lnTo>
                    <a:pt x="0" y="1436395"/>
                  </a:lnTo>
                  <a:cubicBezTo>
                    <a:pt x="0" y="642787"/>
                    <a:pt x="488983" y="0"/>
                    <a:pt x="1092699" y="0"/>
                  </a:cubicBezTo>
                  <a:lnTo>
                    <a:pt x="5736672" y="0"/>
                  </a:lnTo>
                  <a:cubicBezTo>
                    <a:pt x="6340388" y="0"/>
                    <a:pt x="6829371" y="642787"/>
                    <a:pt x="6829371" y="1436395"/>
                  </a:cubicBezTo>
                  <a:lnTo>
                    <a:pt x="6829371" y="4847834"/>
                  </a:lnTo>
                  <a:cubicBezTo>
                    <a:pt x="6829371" y="5641443"/>
                    <a:pt x="6340388" y="6284230"/>
                    <a:pt x="5736672" y="6284230"/>
                  </a:cubicBezTo>
                  <a:lnTo>
                    <a:pt x="1092699" y="6284230"/>
                  </a:lnTo>
                  <a:cubicBezTo>
                    <a:pt x="488983" y="6284230"/>
                    <a:pt x="0" y="5641443"/>
                    <a:pt x="0" y="4847834"/>
                  </a:cubicBezTo>
                  <a:close/>
                </a:path>
              </a:pathLst>
            </a:custGeom>
            <a:blipFill>
              <a:blip r:embed="rId4"/>
              <a:stretch>
                <a:fillRect l="0" t="0" r="-63587" b="0"/>
              </a:stretch>
            </a:blipFill>
          </p:spPr>
        </p:sp>
      </p:grpSp>
      <p:grpSp>
        <p:nvGrpSpPr>
          <p:cNvPr name="Group 8" id="8"/>
          <p:cNvGrpSpPr/>
          <p:nvPr/>
        </p:nvGrpSpPr>
        <p:grpSpPr>
          <a:xfrm rot="0">
            <a:off x="8427532" y="1649028"/>
            <a:ext cx="9539930" cy="8476001"/>
            <a:chOff x="0" y="0"/>
            <a:chExt cx="2512574" cy="2232362"/>
          </a:xfrm>
        </p:grpSpPr>
        <p:sp>
          <p:nvSpPr>
            <p:cNvPr name="Freeform 9" id="9"/>
            <p:cNvSpPr/>
            <p:nvPr/>
          </p:nvSpPr>
          <p:spPr>
            <a:xfrm flipH="false" flipV="false" rot="0">
              <a:off x="0" y="0"/>
              <a:ext cx="2512574" cy="2232362"/>
            </a:xfrm>
            <a:custGeom>
              <a:avLst/>
              <a:gdLst/>
              <a:ahLst/>
              <a:cxnLst/>
              <a:rect r="r" b="b" t="t" l="l"/>
              <a:pathLst>
                <a:path h="2232362" w="2512574">
                  <a:moveTo>
                    <a:pt x="41388" y="0"/>
                  </a:moveTo>
                  <a:lnTo>
                    <a:pt x="2471186" y="0"/>
                  </a:lnTo>
                  <a:cubicBezTo>
                    <a:pt x="2482163" y="0"/>
                    <a:pt x="2492690" y="4361"/>
                    <a:pt x="2500452" y="12122"/>
                  </a:cubicBezTo>
                  <a:cubicBezTo>
                    <a:pt x="2508214" y="19884"/>
                    <a:pt x="2512574" y="30411"/>
                    <a:pt x="2512574" y="41388"/>
                  </a:cubicBezTo>
                  <a:lnTo>
                    <a:pt x="2512574" y="2190974"/>
                  </a:lnTo>
                  <a:cubicBezTo>
                    <a:pt x="2512574" y="2213832"/>
                    <a:pt x="2494044" y="2232362"/>
                    <a:pt x="2471186" y="2232362"/>
                  </a:cubicBezTo>
                  <a:lnTo>
                    <a:pt x="41388" y="2232362"/>
                  </a:lnTo>
                  <a:cubicBezTo>
                    <a:pt x="30411" y="2232362"/>
                    <a:pt x="19884" y="2228002"/>
                    <a:pt x="12122" y="2220240"/>
                  </a:cubicBezTo>
                  <a:cubicBezTo>
                    <a:pt x="4361" y="2212478"/>
                    <a:pt x="0" y="2201951"/>
                    <a:pt x="0" y="2190974"/>
                  </a:cubicBezTo>
                  <a:lnTo>
                    <a:pt x="0" y="41388"/>
                  </a:lnTo>
                  <a:cubicBezTo>
                    <a:pt x="0" y="18530"/>
                    <a:pt x="18530" y="0"/>
                    <a:pt x="41388" y="0"/>
                  </a:cubicBezTo>
                  <a:close/>
                </a:path>
              </a:pathLst>
            </a:custGeom>
            <a:solidFill>
              <a:srgbClr val="F1E9E9">
                <a:alpha val="19608"/>
              </a:srgbClr>
            </a:solidFill>
          </p:spPr>
        </p:sp>
        <p:sp>
          <p:nvSpPr>
            <p:cNvPr name="TextBox 10" id="10"/>
            <p:cNvSpPr txBox="true"/>
            <p:nvPr/>
          </p:nvSpPr>
          <p:spPr>
            <a:xfrm>
              <a:off x="0" y="-57150"/>
              <a:ext cx="2512574" cy="2289512"/>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215683" y="836068"/>
            <a:ext cx="8386856" cy="1387609"/>
            <a:chOff x="0" y="0"/>
            <a:chExt cx="11182474" cy="1850145"/>
          </a:xfrm>
        </p:grpSpPr>
        <p:sp>
          <p:nvSpPr>
            <p:cNvPr name="TextBox 12" id="12"/>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3" id="13"/>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 Drawing Shapes and Text</a:t>
              </a:r>
            </a:p>
          </p:txBody>
        </p:sp>
      </p:grpSp>
      <p:sp>
        <p:nvSpPr>
          <p:cNvPr name="TextBox 14" id="14"/>
          <p:cNvSpPr txBox="true"/>
          <p:nvPr/>
        </p:nvSpPr>
        <p:spPr>
          <a:xfrm rot="0">
            <a:off x="8796900" y="1852748"/>
            <a:ext cx="8999441" cy="8327082"/>
          </a:xfrm>
          <a:prstGeom prst="rect">
            <a:avLst/>
          </a:prstGeom>
        </p:spPr>
        <p:txBody>
          <a:bodyPr anchor="t" rtlCol="false" tIns="0" lIns="0" bIns="0" rIns="0">
            <a:spAutoFit/>
          </a:bodyPr>
          <a:lstStyle/>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CV2.RECTANGLE(IMG_CREATED, PT1=(150,150), PT2=(300,300), COLOR=(255,0,0), THICKNESS=-100)</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creating a circle in the created black window</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CV2.CIRCLE(</a:t>
            </a:r>
            <a:r>
              <a:rPr lang="en-US" sz="2576">
                <a:solidFill>
                  <a:srgbClr val="FFFFFF"/>
                </a:solidFill>
                <a:latin typeface="HK Grotesk"/>
                <a:ea typeface="HK Grotesk"/>
                <a:cs typeface="HK Grotesk"/>
                <a:sym typeface="HK Grotesk"/>
              </a:rPr>
              <a:t>IMG_CREATED, CENTER=(225,225), RADIUS=50, COLOR=(0,255,255), THICKNESS=2)</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CREATING A CIRCLE IN THE CREATED BLACK WINDOW WITH COLOR FILLED IN IT</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CV2.CIRCLE(IMG_CREATED, CENTER=(225,225), RADIUS=20, COLOR=(0,255,255), THICKNESS=-1)</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CREATING A LINE IN THE CREATED BLACK WINDOW</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CV2.LINE(IMG_CREATED, PT1=(100, 100), PT2=(150, 150), COLOR=(0,0,255), THICKNESS=3)</a:t>
            </a:r>
          </a:p>
          <a:p>
            <a:pPr algn="l">
              <a:lnSpc>
                <a:spcPts val="391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198498" y="2378720"/>
            <a:ext cx="7166063" cy="7518633"/>
            <a:chOff x="0" y="0"/>
            <a:chExt cx="3175000" cy="3331210"/>
          </a:xfrm>
        </p:grpSpPr>
        <p:sp>
          <p:nvSpPr>
            <p:cNvPr name="Freeform 4" id="4"/>
            <p:cNvSpPr/>
            <p:nvPr/>
          </p:nvSpPr>
          <p:spPr>
            <a:xfrm flipH="false" flipV="false" rot="0">
              <a:off x="0" y="0"/>
              <a:ext cx="3175000" cy="3331210"/>
            </a:xfrm>
            <a:custGeom>
              <a:avLst/>
              <a:gdLst/>
              <a:ahLst/>
              <a:cxnLst/>
              <a:rect r="r" b="b" t="t" l="l"/>
              <a:pathLst>
                <a:path h="3331210" w="3175000">
                  <a:moveTo>
                    <a:pt x="3104515" y="0"/>
                  </a:moveTo>
                  <a:lnTo>
                    <a:pt x="70485" y="0"/>
                  </a:lnTo>
                  <a:cubicBezTo>
                    <a:pt x="31750" y="0"/>
                    <a:pt x="0" y="62230"/>
                    <a:pt x="0" y="138430"/>
                  </a:cubicBezTo>
                  <a:lnTo>
                    <a:pt x="0" y="3192780"/>
                  </a:lnTo>
                  <a:cubicBezTo>
                    <a:pt x="0" y="3268980"/>
                    <a:pt x="31750" y="3331210"/>
                    <a:pt x="70485" y="3331210"/>
                  </a:cubicBezTo>
                  <a:lnTo>
                    <a:pt x="3104515" y="3331210"/>
                  </a:lnTo>
                  <a:cubicBezTo>
                    <a:pt x="3143250" y="3331210"/>
                    <a:pt x="3175000" y="3268980"/>
                    <a:pt x="3175000" y="3192780"/>
                  </a:cubicBezTo>
                  <a:lnTo>
                    <a:pt x="3175000" y="138430"/>
                  </a:lnTo>
                  <a:cubicBezTo>
                    <a:pt x="3175000" y="62230"/>
                    <a:pt x="3143250" y="0"/>
                    <a:pt x="3104515" y="0"/>
                  </a:cubicBezTo>
                  <a:close/>
                </a:path>
              </a:pathLst>
            </a:custGeom>
            <a:blipFill>
              <a:blip r:embed="rId2"/>
              <a:stretch>
                <a:fillRect l="0" t="0" r="-86524" b="0"/>
              </a:stretch>
            </a:blipFill>
          </p:spPr>
        </p:sp>
      </p:grpSp>
      <p:grpSp>
        <p:nvGrpSpPr>
          <p:cNvPr name="Group 5" id="5"/>
          <p:cNvGrpSpPr/>
          <p:nvPr/>
        </p:nvGrpSpPr>
        <p:grpSpPr>
          <a:xfrm rot="0">
            <a:off x="8427532" y="2223677"/>
            <a:ext cx="9539930" cy="4603232"/>
            <a:chOff x="0" y="0"/>
            <a:chExt cx="2512574" cy="1212374"/>
          </a:xfrm>
        </p:grpSpPr>
        <p:sp>
          <p:nvSpPr>
            <p:cNvPr name="Freeform 6" id="6"/>
            <p:cNvSpPr/>
            <p:nvPr/>
          </p:nvSpPr>
          <p:spPr>
            <a:xfrm flipH="false" flipV="false" rot="0">
              <a:off x="0" y="0"/>
              <a:ext cx="2512574" cy="1212374"/>
            </a:xfrm>
            <a:custGeom>
              <a:avLst/>
              <a:gdLst/>
              <a:ahLst/>
              <a:cxnLst/>
              <a:rect r="r" b="b" t="t" l="l"/>
              <a:pathLst>
                <a:path h="1212374" w="2512574">
                  <a:moveTo>
                    <a:pt x="41388" y="0"/>
                  </a:moveTo>
                  <a:lnTo>
                    <a:pt x="2471186" y="0"/>
                  </a:lnTo>
                  <a:cubicBezTo>
                    <a:pt x="2482163" y="0"/>
                    <a:pt x="2492690" y="4361"/>
                    <a:pt x="2500452" y="12122"/>
                  </a:cubicBezTo>
                  <a:cubicBezTo>
                    <a:pt x="2508214" y="19884"/>
                    <a:pt x="2512574" y="30411"/>
                    <a:pt x="2512574" y="41388"/>
                  </a:cubicBezTo>
                  <a:lnTo>
                    <a:pt x="2512574" y="1170986"/>
                  </a:lnTo>
                  <a:cubicBezTo>
                    <a:pt x="2512574" y="1193844"/>
                    <a:pt x="2494044" y="1212374"/>
                    <a:pt x="2471186" y="1212374"/>
                  </a:cubicBezTo>
                  <a:lnTo>
                    <a:pt x="41388" y="1212374"/>
                  </a:lnTo>
                  <a:cubicBezTo>
                    <a:pt x="30411" y="1212374"/>
                    <a:pt x="19884" y="1208013"/>
                    <a:pt x="12122" y="1200252"/>
                  </a:cubicBezTo>
                  <a:cubicBezTo>
                    <a:pt x="4361" y="1192490"/>
                    <a:pt x="0" y="1181963"/>
                    <a:pt x="0" y="1170986"/>
                  </a:cubicBezTo>
                  <a:lnTo>
                    <a:pt x="0" y="41388"/>
                  </a:lnTo>
                  <a:cubicBezTo>
                    <a:pt x="0" y="18530"/>
                    <a:pt x="18530" y="0"/>
                    <a:pt x="41388" y="0"/>
                  </a:cubicBezTo>
                  <a:close/>
                </a:path>
              </a:pathLst>
            </a:custGeom>
            <a:solidFill>
              <a:srgbClr val="F1E9E9">
                <a:alpha val="19608"/>
              </a:srgbClr>
            </a:solidFill>
          </p:spPr>
        </p:sp>
        <p:sp>
          <p:nvSpPr>
            <p:cNvPr name="TextBox 7" id="7"/>
            <p:cNvSpPr txBox="true"/>
            <p:nvPr/>
          </p:nvSpPr>
          <p:spPr>
            <a:xfrm>
              <a:off x="0" y="-57150"/>
              <a:ext cx="2512574" cy="1269524"/>
            </a:xfrm>
            <a:prstGeom prst="rect">
              <a:avLst/>
            </a:prstGeom>
          </p:spPr>
          <p:txBody>
            <a:bodyPr anchor="ctr" rtlCol="false" tIns="50800" lIns="50800" bIns="50800" rIns="50800"/>
            <a:lstStyle/>
            <a:p>
              <a:pPr algn="ctr">
                <a:lnSpc>
                  <a:spcPts val="3220"/>
                </a:lnSpc>
              </a:pPr>
            </a:p>
          </p:txBody>
        </p:sp>
      </p:grpSp>
      <p:grpSp>
        <p:nvGrpSpPr>
          <p:cNvPr name="Group 8" id="8"/>
          <p:cNvGrpSpPr/>
          <p:nvPr/>
        </p:nvGrpSpPr>
        <p:grpSpPr>
          <a:xfrm rot="0">
            <a:off x="215683" y="836068"/>
            <a:ext cx="8386856" cy="1387609"/>
            <a:chOff x="0" y="0"/>
            <a:chExt cx="11182474" cy="1850145"/>
          </a:xfrm>
        </p:grpSpPr>
        <p:sp>
          <p:nvSpPr>
            <p:cNvPr name="TextBox 9" id="9"/>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0" id="10"/>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 Drawing Shapes and Text</a:t>
              </a:r>
            </a:p>
          </p:txBody>
        </p:sp>
      </p:grpSp>
      <p:sp>
        <p:nvSpPr>
          <p:cNvPr name="Freeform 11" id="11"/>
          <p:cNvSpPr/>
          <p:nvPr/>
        </p:nvSpPr>
        <p:spPr>
          <a:xfrm flipH="false" flipV="false" rot="5400000">
            <a:off x="-4454570" y="-1763840"/>
            <a:ext cx="7872502" cy="15803753"/>
          </a:xfrm>
          <a:custGeom>
            <a:avLst/>
            <a:gdLst/>
            <a:ahLst/>
            <a:cxnLst/>
            <a:rect r="r" b="b" t="t" l="l"/>
            <a:pathLst>
              <a:path h="15803753" w="7872502">
                <a:moveTo>
                  <a:pt x="0" y="0"/>
                </a:moveTo>
                <a:lnTo>
                  <a:pt x="7872501" y="0"/>
                </a:lnTo>
                <a:lnTo>
                  <a:pt x="7872501" y="15803753"/>
                </a:lnTo>
                <a:lnTo>
                  <a:pt x="0" y="15803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8697776" y="2137952"/>
            <a:ext cx="8999441" cy="4399512"/>
          </a:xfrm>
          <a:prstGeom prst="rect">
            <a:avLst/>
          </a:prstGeom>
        </p:spPr>
        <p:txBody>
          <a:bodyPr anchor="t" rtlCol="false" tIns="0" lIns="0" bIns="0" rIns="0">
            <a:spAutoFit/>
          </a:bodyPr>
          <a:lstStyle/>
          <a:p>
            <a:pPr algn="l">
              <a:lnSpc>
                <a:spcPts val="3917"/>
              </a:lnSpc>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a:t>
            </a:r>
            <a:r>
              <a:rPr lang="en-US" sz="2576">
                <a:solidFill>
                  <a:srgbClr val="FFFFFF"/>
                </a:solidFill>
                <a:latin typeface="HK Grotesk"/>
                <a:ea typeface="HK Grotesk"/>
                <a:cs typeface="HK Grotesk"/>
                <a:sym typeface="HK Grotesk"/>
              </a:rPr>
              <a:t> INS</a:t>
            </a:r>
            <a:r>
              <a:rPr lang="en-US" sz="2576">
                <a:solidFill>
                  <a:srgbClr val="FFFFFF"/>
                </a:solidFill>
                <a:latin typeface="HK Grotesk"/>
                <a:ea typeface="HK Grotesk"/>
                <a:cs typeface="HK Grotesk"/>
                <a:sym typeface="HK Grotesk"/>
              </a:rPr>
              <a:t>erting the image in the window</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CV2.PUTTEXT(</a:t>
            </a:r>
            <a:r>
              <a:rPr lang="en-US" sz="2576">
                <a:solidFill>
                  <a:srgbClr val="FFFFFF"/>
                </a:solidFill>
                <a:latin typeface="HK Grotesk"/>
                <a:ea typeface="HK Grotesk"/>
                <a:cs typeface="HK Grotesk"/>
                <a:sym typeface="HK Grotesk"/>
              </a:rPr>
              <a:t>IMG_CREATED, ORG=(100, 400), FONTSCALE=1, COLOR=(255,0,255), THICKNESS = 2, LINETYPE=CV2.LINE_AA, TEXT="THIS IS MY FIRST TEXT", FONTFACE=CV2.FONT_HERSHEY_TRIPLEX)</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CV2.IMSHOW("CREATED IMAGE1", IMG_CREATED)</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CV2.WAITKEY(0)</a:t>
            </a:r>
          </a:p>
          <a:p>
            <a:pPr algn="l">
              <a:lnSpc>
                <a:spcPts val="3917"/>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436312" y="2223677"/>
            <a:ext cx="17114105" cy="7859252"/>
            <a:chOff x="0" y="0"/>
            <a:chExt cx="4507419" cy="2069926"/>
          </a:xfrm>
        </p:grpSpPr>
        <p:sp>
          <p:nvSpPr>
            <p:cNvPr name="Freeform 4" id="4"/>
            <p:cNvSpPr/>
            <p:nvPr/>
          </p:nvSpPr>
          <p:spPr>
            <a:xfrm flipH="false" flipV="false" rot="0">
              <a:off x="0" y="0"/>
              <a:ext cx="4507419" cy="2069926"/>
            </a:xfrm>
            <a:custGeom>
              <a:avLst/>
              <a:gdLst/>
              <a:ahLst/>
              <a:cxnLst/>
              <a:rect r="r" b="b" t="t" l="l"/>
              <a:pathLst>
                <a:path h="2069926" w="4507419">
                  <a:moveTo>
                    <a:pt x="23071" y="0"/>
                  </a:moveTo>
                  <a:lnTo>
                    <a:pt x="4484348" y="0"/>
                  </a:lnTo>
                  <a:cubicBezTo>
                    <a:pt x="4490467" y="0"/>
                    <a:pt x="4496335" y="2431"/>
                    <a:pt x="4500661" y="6757"/>
                  </a:cubicBezTo>
                  <a:cubicBezTo>
                    <a:pt x="4504988" y="11084"/>
                    <a:pt x="4507419" y="16952"/>
                    <a:pt x="4507419" y="23071"/>
                  </a:cubicBezTo>
                  <a:lnTo>
                    <a:pt x="4507419" y="2046855"/>
                  </a:lnTo>
                  <a:cubicBezTo>
                    <a:pt x="4507419" y="2052974"/>
                    <a:pt x="4504988" y="2058842"/>
                    <a:pt x="4500661" y="2063169"/>
                  </a:cubicBezTo>
                  <a:cubicBezTo>
                    <a:pt x="4496335" y="2067496"/>
                    <a:pt x="4490467" y="2069926"/>
                    <a:pt x="4484348" y="2069926"/>
                  </a:cubicBezTo>
                  <a:lnTo>
                    <a:pt x="23071" y="2069926"/>
                  </a:lnTo>
                  <a:cubicBezTo>
                    <a:pt x="16952" y="2069926"/>
                    <a:pt x="11084" y="2067496"/>
                    <a:pt x="6757" y="2063169"/>
                  </a:cubicBezTo>
                  <a:cubicBezTo>
                    <a:pt x="2431" y="2058842"/>
                    <a:pt x="0" y="2052974"/>
                    <a:pt x="0" y="2046855"/>
                  </a:cubicBezTo>
                  <a:lnTo>
                    <a:pt x="0" y="23071"/>
                  </a:lnTo>
                  <a:cubicBezTo>
                    <a:pt x="0" y="16952"/>
                    <a:pt x="2431" y="11084"/>
                    <a:pt x="6757" y="6757"/>
                  </a:cubicBezTo>
                  <a:cubicBezTo>
                    <a:pt x="11084" y="2431"/>
                    <a:pt x="16952" y="0"/>
                    <a:pt x="23071" y="0"/>
                  </a:cubicBezTo>
                  <a:close/>
                </a:path>
              </a:pathLst>
            </a:custGeom>
            <a:solidFill>
              <a:srgbClr val="F1E9E9">
                <a:alpha val="19608"/>
              </a:srgbClr>
            </a:solidFill>
          </p:spPr>
        </p:sp>
        <p:sp>
          <p:nvSpPr>
            <p:cNvPr name="TextBox 5" id="5"/>
            <p:cNvSpPr txBox="true"/>
            <p:nvPr/>
          </p:nvSpPr>
          <p:spPr>
            <a:xfrm>
              <a:off x="0" y="-57150"/>
              <a:ext cx="4507419" cy="2127076"/>
            </a:xfrm>
            <a:prstGeom prst="rect">
              <a:avLst/>
            </a:prstGeom>
          </p:spPr>
          <p:txBody>
            <a:bodyPr anchor="ctr" rtlCol="false" tIns="50800" lIns="50800" bIns="50800" rIns="50800"/>
            <a:lstStyle/>
            <a:p>
              <a:pPr algn="ctr">
                <a:lnSpc>
                  <a:spcPts val="3220"/>
                </a:lnSpc>
              </a:pPr>
            </a:p>
          </p:txBody>
        </p:sp>
      </p:grpSp>
      <p:sp>
        <p:nvSpPr>
          <p:cNvPr name="TextBox 6" id="6"/>
          <p:cNvSpPr txBox="true"/>
          <p:nvPr/>
        </p:nvSpPr>
        <p:spPr>
          <a:xfrm rot="0">
            <a:off x="1028700" y="2404057"/>
            <a:ext cx="15850896" cy="7836136"/>
          </a:xfrm>
          <a:prstGeom prst="rect">
            <a:avLst/>
          </a:prstGeom>
        </p:spPr>
        <p:txBody>
          <a:bodyPr anchor="t" rtlCol="false" tIns="0" lIns="0" bIns="0" rIns="0">
            <a:spAutoFit/>
          </a:bodyPr>
          <a:lstStyle/>
          <a:p>
            <a:pPr algn="l">
              <a:lnSpc>
                <a:spcPts val="3917"/>
              </a:lnSpc>
            </a:pPr>
            <a:r>
              <a:rPr lang="en-US" sz="2576">
                <a:solidFill>
                  <a:srgbClr val="FFFFFF"/>
                </a:solidFill>
                <a:latin typeface="HK Grotesk"/>
                <a:ea typeface="HK Grotesk"/>
                <a:cs typeface="HK Grotesk"/>
                <a:sym typeface="HK Grotesk"/>
              </a:rPr>
              <a:t>IMPORT CV2</a:t>
            </a:r>
          </a:p>
          <a:p>
            <a:pPr algn="l">
              <a:lnSpc>
                <a:spcPts val="3917"/>
              </a:lnSpc>
            </a:pPr>
            <a:r>
              <a:rPr lang="en-US" sz="2576">
                <a:solidFill>
                  <a:srgbClr val="FFFFFF"/>
                </a:solidFill>
                <a:latin typeface="HK Grotesk"/>
                <a:ea typeface="HK Grotesk"/>
                <a:cs typeface="HK Grotesk"/>
                <a:sym typeface="HK Grotesk"/>
              </a:rPr>
              <a:t>#</a:t>
            </a:r>
            <a:r>
              <a:rPr lang="en-US" sz="2576">
                <a:solidFill>
                  <a:srgbClr val="FFFFFF"/>
                </a:solidFill>
                <a:latin typeface="HK Grotesk"/>
                <a:ea typeface="HK Grotesk"/>
                <a:cs typeface="HK Grotesk"/>
                <a:sym typeface="HK Grotesk"/>
              </a:rPr>
              <a:t> OPENCV WORKS ON NUMPY LIBRARY</a:t>
            </a:r>
          </a:p>
          <a:p>
            <a:pPr algn="l">
              <a:lnSpc>
                <a:spcPts val="3917"/>
              </a:lnSpc>
            </a:pPr>
            <a:r>
              <a:rPr lang="en-US" sz="2576">
                <a:solidFill>
                  <a:srgbClr val="FFFFFF"/>
                </a:solidFill>
                <a:latin typeface="HK Grotesk"/>
                <a:ea typeface="HK Grotesk"/>
                <a:cs typeface="HK Grotesk"/>
                <a:sym typeface="HK Grotesk"/>
              </a:rPr>
              <a:t>IMPORT NUMPY AS NP</a:t>
            </a:r>
          </a:p>
          <a:p>
            <a:pPr algn="l">
              <a:lnSpc>
                <a:spcPts val="3917"/>
              </a:lnSpc>
            </a:pPr>
          </a:p>
          <a:p>
            <a:pPr algn="l">
              <a:lnSpc>
                <a:spcPts val="3917"/>
              </a:lnSpc>
            </a:pPr>
            <a:r>
              <a:rPr lang="en-US" sz="2576">
                <a:solidFill>
                  <a:srgbClr val="FFFFFF"/>
                </a:solidFill>
                <a:latin typeface="HK Grotesk"/>
                <a:ea typeface="HK Grotesk"/>
                <a:cs typeface="HK Grotesk"/>
                <a:sym typeface="HK Grotesk"/>
              </a:rPr>
              <a:t># R</a:t>
            </a:r>
            <a:r>
              <a:rPr lang="en-US" sz="2576">
                <a:solidFill>
                  <a:srgbClr val="FFFFFF"/>
                </a:solidFill>
                <a:latin typeface="HK Grotesk"/>
                <a:ea typeface="HK Grotesk"/>
                <a:cs typeface="HK Grotesk"/>
                <a:sym typeface="HK Grotesk"/>
              </a:rPr>
              <a:t>ead the image</a:t>
            </a:r>
          </a:p>
          <a:p>
            <a:pPr algn="l">
              <a:lnSpc>
                <a:spcPts val="3917"/>
              </a:lnSpc>
            </a:pPr>
            <a:r>
              <a:rPr lang="en-US" sz="2576">
                <a:solidFill>
                  <a:srgbClr val="FFFFFF"/>
                </a:solidFill>
                <a:latin typeface="HK Grotesk"/>
                <a:ea typeface="HK Grotesk"/>
                <a:cs typeface="HK Grotesk"/>
                <a:sym typeface="HK Grotesk"/>
              </a:rPr>
              <a:t># img = cv2.imread(r"ImageProcessing\signature.jpg")</a:t>
            </a:r>
          </a:p>
          <a:p>
            <a:pPr algn="l">
              <a:lnSpc>
                <a:spcPts val="3917"/>
              </a:lnSpc>
            </a:pPr>
          </a:p>
          <a:p>
            <a:pPr algn="l">
              <a:lnSpc>
                <a:spcPts val="3917"/>
              </a:lnSpc>
            </a:pPr>
            <a:r>
              <a:rPr lang="en-US" sz="2576">
                <a:solidFill>
                  <a:srgbClr val="FFFFFF"/>
                </a:solidFill>
                <a:latin typeface="HK Grotesk"/>
                <a:ea typeface="HK Grotesk"/>
                <a:cs typeface="HK Grotesk"/>
                <a:sym typeface="HK Grotesk"/>
              </a:rPr>
              <a:t># printing image info</a:t>
            </a:r>
          </a:p>
          <a:p>
            <a:pPr algn="l">
              <a:lnSpc>
                <a:spcPts val="3917"/>
              </a:lnSpc>
            </a:pPr>
            <a:r>
              <a:rPr lang="en-US" sz="2576">
                <a:solidFill>
                  <a:srgbClr val="FFFFFF"/>
                </a:solidFill>
                <a:latin typeface="HK Grotesk"/>
                <a:ea typeface="HK Grotesk"/>
                <a:cs typeface="HK Grotesk"/>
                <a:sym typeface="HK Grotesk"/>
              </a:rPr>
              <a:t># making the square using event handling</a:t>
            </a:r>
          </a:p>
          <a:p>
            <a:pPr algn="l">
              <a:lnSpc>
                <a:spcPts val="3917"/>
              </a:lnSpc>
            </a:pPr>
            <a:r>
              <a:rPr lang="en-US" sz="2576">
                <a:solidFill>
                  <a:srgbClr val="FFFFFF"/>
                </a:solidFill>
                <a:latin typeface="HK Grotesk"/>
                <a:ea typeface="HK Grotesk"/>
                <a:cs typeface="HK Grotesk"/>
                <a:sym typeface="HK Grotesk"/>
              </a:rPr>
              <a:t>drawing = False</a:t>
            </a:r>
          </a:p>
          <a:p>
            <a:pPr algn="l">
              <a:lnSpc>
                <a:spcPts val="3917"/>
              </a:lnSpc>
            </a:pPr>
            <a:r>
              <a:rPr lang="en-US" sz="2576">
                <a:solidFill>
                  <a:srgbClr val="FFFFFF"/>
                </a:solidFill>
                <a:latin typeface="HK Grotesk"/>
                <a:ea typeface="HK Grotesk"/>
                <a:cs typeface="HK Grotesk"/>
                <a:sym typeface="HK Grotesk"/>
              </a:rPr>
              <a:t>ix = -1</a:t>
            </a:r>
          </a:p>
          <a:p>
            <a:pPr algn="l">
              <a:lnSpc>
                <a:spcPts val="3917"/>
              </a:lnSpc>
            </a:pPr>
            <a:r>
              <a:rPr lang="en-US" sz="2576">
                <a:solidFill>
                  <a:srgbClr val="FFFFFF"/>
                </a:solidFill>
                <a:latin typeface="HK Grotesk"/>
                <a:ea typeface="HK Grotesk"/>
                <a:cs typeface="HK Grotesk"/>
                <a:sym typeface="HK Grotesk"/>
              </a:rPr>
              <a:t>iy = -1</a:t>
            </a:r>
          </a:p>
          <a:p>
            <a:pPr algn="l">
              <a:lnSpc>
                <a:spcPts val="3917"/>
              </a:lnSpc>
            </a:pPr>
          </a:p>
          <a:p>
            <a:pPr algn="l">
              <a:lnSpc>
                <a:spcPts val="3917"/>
              </a:lnSpc>
            </a:pPr>
            <a:r>
              <a:rPr lang="en-US" sz="2576">
                <a:solidFill>
                  <a:srgbClr val="FFFFFF"/>
                </a:solidFill>
                <a:latin typeface="HK Grotesk"/>
                <a:ea typeface="HK Grotesk"/>
                <a:cs typeface="HK Grotesk"/>
                <a:sym typeface="HK Grotesk"/>
              </a:rPr>
              <a:t>def draw(event,x,y,flags,params):        </a:t>
            </a:r>
          </a:p>
          <a:p>
            <a:pPr algn="l">
              <a:lnSpc>
                <a:spcPts val="3917"/>
              </a:lnSpc>
            </a:pPr>
            <a:r>
              <a:rPr lang="en-US" sz="2576">
                <a:solidFill>
                  <a:srgbClr val="FFFFFF"/>
                </a:solidFill>
                <a:latin typeface="HK Grotesk"/>
                <a:ea typeface="HK Grotesk"/>
                <a:cs typeface="HK Grotesk"/>
                <a:sym typeface="HK Grotesk"/>
              </a:rPr>
              <a:t>    global drawing, ix, iy</a:t>
            </a:r>
          </a:p>
          <a:p>
            <a:pPr algn="l">
              <a:lnSpc>
                <a:spcPts val="3917"/>
              </a:lnSpc>
            </a:pPr>
          </a:p>
        </p:txBody>
      </p:sp>
      <p:grpSp>
        <p:nvGrpSpPr>
          <p:cNvPr name="Group 7" id="7"/>
          <p:cNvGrpSpPr/>
          <p:nvPr/>
        </p:nvGrpSpPr>
        <p:grpSpPr>
          <a:xfrm rot="0">
            <a:off x="215683" y="393203"/>
            <a:ext cx="8386856" cy="1387609"/>
            <a:chOff x="0" y="0"/>
            <a:chExt cx="11182474" cy="1850145"/>
          </a:xfrm>
        </p:grpSpPr>
        <p:sp>
          <p:nvSpPr>
            <p:cNvPr name="TextBox 8" id="8"/>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9" id="9"/>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Draw rectangle interactively</a:t>
              </a: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436312" y="2223677"/>
            <a:ext cx="17114105" cy="7859252"/>
            <a:chOff x="0" y="0"/>
            <a:chExt cx="4507419" cy="2069926"/>
          </a:xfrm>
        </p:grpSpPr>
        <p:sp>
          <p:nvSpPr>
            <p:cNvPr name="Freeform 4" id="4"/>
            <p:cNvSpPr/>
            <p:nvPr/>
          </p:nvSpPr>
          <p:spPr>
            <a:xfrm flipH="false" flipV="false" rot="0">
              <a:off x="0" y="0"/>
              <a:ext cx="4507419" cy="2069926"/>
            </a:xfrm>
            <a:custGeom>
              <a:avLst/>
              <a:gdLst/>
              <a:ahLst/>
              <a:cxnLst/>
              <a:rect r="r" b="b" t="t" l="l"/>
              <a:pathLst>
                <a:path h="2069926" w="4507419">
                  <a:moveTo>
                    <a:pt x="23071" y="0"/>
                  </a:moveTo>
                  <a:lnTo>
                    <a:pt x="4484348" y="0"/>
                  </a:lnTo>
                  <a:cubicBezTo>
                    <a:pt x="4490467" y="0"/>
                    <a:pt x="4496335" y="2431"/>
                    <a:pt x="4500661" y="6757"/>
                  </a:cubicBezTo>
                  <a:cubicBezTo>
                    <a:pt x="4504988" y="11084"/>
                    <a:pt x="4507419" y="16952"/>
                    <a:pt x="4507419" y="23071"/>
                  </a:cubicBezTo>
                  <a:lnTo>
                    <a:pt x="4507419" y="2046855"/>
                  </a:lnTo>
                  <a:cubicBezTo>
                    <a:pt x="4507419" y="2052974"/>
                    <a:pt x="4504988" y="2058842"/>
                    <a:pt x="4500661" y="2063169"/>
                  </a:cubicBezTo>
                  <a:cubicBezTo>
                    <a:pt x="4496335" y="2067496"/>
                    <a:pt x="4490467" y="2069926"/>
                    <a:pt x="4484348" y="2069926"/>
                  </a:cubicBezTo>
                  <a:lnTo>
                    <a:pt x="23071" y="2069926"/>
                  </a:lnTo>
                  <a:cubicBezTo>
                    <a:pt x="16952" y="2069926"/>
                    <a:pt x="11084" y="2067496"/>
                    <a:pt x="6757" y="2063169"/>
                  </a:cubicBezTo>
                  <a:cubicBezTo>
                    <a:pt x="2431" y="2058842"/>
                    <a:pt x="0" y="2052974"/>
                    <a:pt x="0" y="2046855"/>
                  </a:cubicBezTo>
                  <a:lnTo>
                    <a:pt x="0" y="23071"/>
                  </a:lnTo>
                  <a:cubicBezTo>
                    <a:pt x="0" y="16952"/>
                    <a:pt x="2431" y="11084"/>
                    <a:pt x="6757" y="6757"/>
                  </a:cubicBezTo>
                  <a:cubicBezTo>
                    <a:pt x="11084" y="2431"/>
                    <a:pt x="16952" y="0"/>
                    <a:pt x="23071" y="0"/>
                  </a:cubicBezTo>
                  <a:close/>
                </a:path>
              </a:pathLst>
            </a:custGeom>
            <a:solidFill>
              <a:srgbClr val="F1E9E9">
                <a:alpha val="19608"/>
              </a:srgbClr>
            </a:solidFill>
          </p:spPr>
        </p:sp>
        <p:sp>
          <p:nvSpPr>
            <p:cNvPr name="TextBox 5" id="5"/>
            <p:cNvSpPr txBox="true"/>
            <p:nvPr/>
          </p:nvSpPr>
          <p:spPr>
            <a:xfrm>
              <a:off x="0" y="-57150"/>
              <a:ext cx="4507419" cy="2127076"/>
            </a:xfrm>
            <a:prstGeom prst="rect">
              <a:avLst/>
            </a:prstGeom>
          </p:spPr>
          <p:txBody>
            <a:bodyPr anchor="ctr" rtlCol="false" tIns="50800" lIns="50800" bIns="50800" rIns="50800"/>
            <a:lstStyle/>
            <a:p>
              <a:pPr algn="ctr">
                <a:lnSpc>
                  <a:spcPts val="3220"/>
                </a:lnSpc>
              </a:pPr>
            </a:p>
          </p:txBody>
        </p:sp>
      </p:grpSp>
      <p:sp>
        <p:nvSpPr>
          <p:cNvPr name="TextBox 6" id="6"/>
          <p:cNvSpPr txBox="true"/>
          <p:nvPr/>
        </p:nvSpPr>
        <p:spPr>
          <a:xfrm rot="0">
            <a:off x="1028700" y="2404057"/>
            <a:ext cx="15850896" cy="8327082"/>
          </a:xfrm>
          <a:prstGeom prst="rect">
            <a:avLst/>
          </a:prstGeom>
        </p:spPr>
        <p:txBody>
          <a:bodyPr anchor="t" rtlCol="false" tIns="0" lIns="0" bIns="0" rIns="0">
            <a:spAutoFit/>
          </a:bodyPr>
          <a:lstStyle/>
          <a:p>
            <a:pPr algn="l">
              <a:lnSpc>
                <a:spcPts val="3917"/>
              </a:lnSpc>
            </a:pPr>
            <a:r>
              <a:rPr lang="en-US" sz="2576">
                <a:solidFill>
                  <a:srgbClr val="FFFFFF"/>
                </a:solidFill>
                <a:latin typeface="HK Grotesk"/>
                <a:ea typeface="HK Grotesk"/>
                <a:cs typeface="HK Grotesk"/>
                <a:sym typeface="HK Grotesk"/>
              </a:rPr>
              <a:t>DEF DRAW(EVENT,X,Y,FLAGS,PARAMS):        </a:t>
            </a:r>
          </a:p>
          <a:p>
            <a:pPr algn="l">
              <a:lnSpc>
                <a:spcPts val="3917"/>
              </a:lnSpc>
            </a:pPr>
            <a:r>
              <a:rPr lang="en-US" sz="2576">
                <a:solidFill>
                  <a:srgbClr val="FFFFFF"/>
                </a:solidFill>
                <a:latin typeface="HK Grotesk"/>
                <a:ea typeface="HK Grotesk"/>
                <a:cs typeface="HK Grotesk"/>
                <a:sym typeface="HK Grotesk"/>
              </a:rPr>
              <a:t>    GLOBAL DRAWING, IX, IY</a:t>
            </a:r>
          </a:p>
          <a:p>
            <a:pPr algn="l">
              <a:lnSpc>
                <a:spcPts val="3917"/>
              </a:lnSpc>
            </a:pPr>
          </a:p>
          <a:p>
            <a:pPr algn="l">
              <a:lnSpc>
                <a:spcPts val="3917"/>
              </a:lnSpc>
            </a:pPr>
            <a:r>
              <a:rPr lang="en-US" sz="2576">
                <a:solidFill>
                  <a:srgbClr val="FFFFFF"/>
                </a:solidFill>
                <a:latin typeface="HK Grotesk"/>
                <a:ea typeface="HK Grotesk"/>
                <a:cs typeface="HK Grotesk"/>
                <a:sym typeface="HK Grotesk"/>
              </a:rPr>
              <a:t>    IF EVENT == 1:</a:t>
            </a:r>
          </a:p>
          <a:p>
            <a:pPr algn="l">
              <a:lnSpc>
                <a:spcPts val="3917"/>
              </a:lnSpc>
            </a:pPr>
            <a:r>
              <a:rPr lang="en-US" sz="2576">
                <a:solidFill>
                  <a:srgbClr val="FFFFFF"/>
                </a:solidFill>
                <a:latin typeface="HK Grotesk"/>
                <a:ea typeface="HK Grotesk"/>
                <a:cs typeface="HK Grotesk"/>
                <a:sym typeface="HK Grotesk"/>
              </a:rPr>
              <a:t>        PRINT("MOUS</a:t>
            </a:r>
            <a:r>
              <a:rPr lang="en-US" sz="2576">
                <a:solidFill>
                  <a:srgbClr val="FFFFFF"/>
                </a:solidFill>
                <a:latin typeface="HK Grotesk"/>
                <a:ea typeface="HK Grotesk"/>
                <a:cs typeface="HK Grotesk"/>
                <a:sym typeface="HK Grotesk"/>
              </a:rPr>
              <a:t>e-Clicked : Start Drawing")</a:t>
            </a:r>
          </a:p>
          <a:p>
            <a:pPr algn="l">
              <a:lnSpc>
                <a:spcPts val="3917"/>
              </a:lnSpc>
            </a:pPr>
            <a:r>
              <a:rPr lang="en-US" sz="2576">
                <a:solidFill>
                  <a:srgbClr val="FFFFFF"/>
                </a:solidFill>
                <a:latin typeface="HK Grotesk"/>
                <a:ea typeface="HK Grotesk"/>
                <a:cs typeface="HK Grotesk"/>
                <a:sym typeface="HK Grotesk"/>
              </a:rPr>
              <a:t>        drawing = True</a:t>
            </a:r>
          </a:p>
          <a:p>
            <a:pPr algn="l">
              <a:lnSpc>
                <a:spcPts val="3917"/>
              </a:lnSpc>
            </a:pPr>
            <a:r>
              <a:rPr lang="en-US" sz="2576">
                <a:solidFill>
                  <a:srgbClr val="FFFFFF"/>
                </a:solidFill>
                <a:latin typeface="HK Grotesk"/>
                <a:ea typeface="HK Grotesk"/>
                <a:cs typeface="HK Grotesk"/>
                <a:sym typeface="HK Grotesk"/>
              </a:rPr>
              <a:t>        IX</a:t>
            </a:r>
            <a:r>
              <a:rPr lang="en-US" sz="2576">
                <a:solidFill>
                  <a:srgbClr val="FFFFFF"/>
                </a:solidFill>
                <a:latin typeface="HK Grotesk"/>
                <a:ea typeface="HK Grotesk"/>
                <a:cs typeface="HK Grotesk"/>
                <a:sym typeface="HK Grotesk"/>
              </a:rPr>
              <a:t> = x</a:t>
            </a:r>
          </a:p>
          <a:p>
            <a:pPr algn="l">
              <a:lnSpc>
                <a:spcPts val="3917"/>
              </a:lnSpc>
            </a:pPr>
            <a:r>
              <a:rPr lang="en-US" sz="2576">
                <a:solidFill>
                  <a:srgbClr val="FFFFFF"/>
                </a:solidFill>
                <a:latin typeface="HK Grotesk"/>
                <a:ea typeface="HK Grotesk"/>
                <a:cs typeface="HK Grotesk"/>
                <a:sym typeface="HK Grotesk"/>
              </a:rPr>
              <a:t>        iy = y    </a:t>
            </a:r>
          </a:p>
          <a:p>
            <a:pPr algn="l">
              <a:lnSpc>
                <a:spcPts val="3917"/>
              </a:lnSpc>
            </a:pPr>
          </a:p>
          <a:p>
            <a:pPr algn="l">
              <a:lnSpc>
                <a:spcPts val="3917"/>
              </a:lnSpc>
            </a:pPr>
            <a:r>
              <a:rPr lang="en-US" sz="2576">
                <a:solidFill>
                  <a:srgbClr val="FFFFFF"/>
                </a:solidFill>
                <a:latin typeface="HK Grotesk"/>
                <a:ea typeface="HK Grotesk"/>
                <a:cs typeface="HK Grotesk"/>
                <a:sym typeface="HK Grotesk"/>
              </a:rPr>
              <a:t>    elif event == 0 and drawing == True:</a:t>
            </a:r>
          </a:p>
          <a:p>
            <a:pPr algn="l">
              <a:lnSpc>
                <a:spcPts val="3917"/>
              </a:lnSpc>
            </a:pPr>
            <a:r>
              <a:rPr lang="en-US" sz="2576">
                <a:solidFill>
                  <a:srgbClr val="FFFFFF"/>
                </a:solidFill>
                <a:latin typeface="HK Grotesk"/>
                <a:ea typeface="HK Grotesk"/>
                <a:cs typeface="HK Grotesk"/>
                <a:sym typeface="HK Grotesk"/>
              </a:rPr>
              <a:t>        print("Mouse-Draging : Start Drawing")        </a:t>
            </a:r>
          </a:p>
          <a:p>
            <a:pPr algn="l">
              <a:lnSpc>
                <a:spcPts val="3917"/>
              </a:lnSpc>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 cv2.rectangle(img_created3, pt1=(ix,iy), pt2=(x,y), color=(0,0,255), thickness=2)</a:t>
            </a:r>
          </a:p>
          <a:p>
            <a:pPr algn="l">
              <a:lnSpc>
                <a:spcPts val="3917"/>
              </a:lnSpc>
            </a:pPr>
            <a:r>
              <a:rPr lang="en-US" sz="2576">
                <a:solidFill>
                  <a:srgbClr val="FFFFFF"/>
                </a:solidFill>
                <a:latin typeface="HK Grotesk"/>
                <a:ea typeface="HK Grotesk"/>
                <a:cs typeface="HK Grotesk"/>
                <a:sym typeface="HK Grotesk"/>
              </a:rPr>
              <a:t>    elif event == 4:</a:t>
            </a:r>
          </a:p>
          <a:p>
            <a:pPr algn="l">
              <a:lnSpc>
                <a:spcPts val="3917"/>
              </a:lnSpc>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drawing = False</a:t>
            </a:r>
          </a:p>
          <a:p>
            <a:pPr algn="l">
              <a:lnSpc>
                <a:spcPts val="3917"/>
              </a:lnSpc>
            </a:pPr>
            <a:r>
              <a:rPr lang="en-US" sz="2576">
                <a:solidFill>
                  <a:srgbClr val="FFFFFF"/>
                </a:solidFill>
                <a:latin typeface="HK Grotesk"/>
                <a:ea typeface="HK Grotesk"/>
                <a:cs typeface="HK Grotesk"/>
                <a:sym typeface="HK Grotesk"/>
              </a:rPr>
              <a:t>        CV2.RECTANGLE(</a:t>
            </a:r>
            <a:r>
              <a:rPr lang="en-US" sz="2576">
                <a:solidFill>
                  <a:srgbClr val="FFFFFF"/>
                </a:solidFill>
                <a:latin typeface="HK Grotesk"/>
                <a:ea typeface="HK Grotesk"/>
                <a:cs typeface="HK Grotesk"/>
                <a:sym typeface="HK Grotesk"/>
              </a:rPr>
              <a:t>img_created3, pt1=(ix,iy), pt2=(x,y), color=(0,0,255), thickness=2)</a:t>
            </a:r>
          </a:p>
          <a:p>
            <a:pPr algn="l">
              <a:lnSpc>
                <a:spcPts val="3917"/>
              </a:lnSpc>
            </a:pPr>
          </a:p>
          <a:p>
            <a:pPr algn="l">
              <a:lnSpc>
                <a:spcPts val="3917"/>
              </a:lnSpc>
            </a:pPr>
          </a:p>
        </p:txBody>
      </p:sp>
      <p:grpSp>
        <p:nvGrpSpPr>
          <p:cNvPr name="Group 7" id="7"/>
          <p:cNvGrpSpPr/>
          <p:nvPr/>
        </p:nvGrpSpPr>
        <p:grpSpPr>
          <a:xfrm rot="0">
            <a:off x="215683" y="393203"/>
            <a:ext cx="8386856" cy="1387609"/>
            <a:chOff x="0" y="0"/>
            <a:chExt cx="11182474" cy="1850145"/>
          </a:xfrm>
        </p:grpSpPr>
        <p:sp>
          <p:nvSpPr>
            <p:cNvPr name="TextBox 8" id="8"/>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9" id="9"/>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Draw rectangle interactively</a:t>
              </a: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436312" y="2223677"/>
            <a:ext cx="17114105" cy="7859252"/>
            <a:chOff x="0" y="0"/>
            <a:chExt cx="4507419" cy="2069926"/>
          </a:xfrm>
        </p:grpSpPr>
        <p:sp>
          <p:nvSpPr>
            <p:cNvPr name="Freeform 4" id="4"/>
            <p:cNvSpPr/>
            <p:nvPr/>
          </p:nvSpPr>
          <p:spPr>
            <a:xfrm flipH="false" flipV="false" rot="0">
              <a:off x="0" y="0"/>
              <a:ext cx="4507419" cy="2069926"/>
            </a:xfrm>
            <a:custGeom>
              <a:avLst/>
              <a:gdLst/>
              <a:ahLst/>
              <a:cxnLst/>
              <a:rect r="r" b="b" t="t" l="l"/>
              <a:pathLst>
                <a:path h="2069926" w="4507419">
                  <a:moveTo>
                    <a:pt x="23071" y="0"/>
                  </a:moveTo>
                  <a:lnTo>
                    <a:pt x="4484348" y="0"/>
                  </a:lnTo>
                  <a:cubicBezTo>
                    <a:pt x="4490467" y="0"/>
                    <a:pt x="4496335" y="2431"/>
                    <a:pt x="4500661" y="6757"/>
                  </a:cubicBezTo>
                  <a:cubicBezTo>
                    <a:pt x="4504988" y="11084"/>
                    <a:pt x="4507419" y="16952"/>
                    <a:pt x="4507419" y="23071"/>
                  </a:cubicBezTo>
                  <a:lnTo>
                    <a:pt x="4507419" y="2046855"/>
                  </a:lnTo>
                  <a:cubicBezTo>
                    <a:pt x="4507419" y="2052974"/>
                    <a:pt x="4504988" y="2058842"/>
                    <a:pt x="4500661" y="2063169"/>
                  </a:cubicBezTo>
                  <a:cubicBezTo>
                    <a:pt x="4496335" y="2067496"/>
                    <a:pt x="4490467" y="2069926"/>
                    <a:pt x="4484348" y="2069926"/>
                  </a:cubicBezTo>
                  <a:lnTo>
                    <a:pt x="23071" y="2069926"/>
                  </a:lnTo>
                  <a:cubicBezTo>
                    <a:pt x="16952" y="2069926"/>
                    <a:pt x="11084" y="2067496"/>
                    <a:pt x="6757" y="2063169"/>
                  </a:cubicBezTo>
                  <a:cubicBezTo>
                    <a:pt x="2431" y="2058842"/>
                    <a:pt x="0" y="2052974"/>
                    <a:pt x="0" y="2046855"/>
                  </a:cubicBezTo>
                  <a:lnTo>
                    <a:pt x="0" y="23071"/>
                  </a:lnTo>
                  <a:cubicBezTo>
                    <a:pt x="0" y="16952"/>
                    <a:pt x="2431" y="11084"/>
                    <a:pt x="6757" y="6757"/>
                  </a:cubicBezTo>
                  <a:cubicBezTo>
                    <a:pt x="11084" y="2431"/>
                    <a:pt x="16952" y="0"/>
                    <a:pt x="23071" y="0"/>
                  </a:cubicBezTo>
                  <a:close/>
                </a:path>
              </a:pathLst>
            </a:custGeom>
            <a:solidFill>
              <a:srgbClr val="F1E9E9">
                <a:alpha val="19608"/>
              </a:srgbClr>
            </a:solidFill>
          </p:spPr>
        </p:sp>
        <p:sp>
          <p:nvSpPr>
            <p:cNvPr name="TextBox 5" id="5"/>
            <p:cNvSpPr txBox="true"/>
            <p:nvPr/>
          </p:nvSpPr>
          <p:spPr>
            <a:xfrm>
              <a:off x="0" y="-57150"/>
              <a:ext cx="4507419" cy="2127076"/>
            </a:xfrm>
            <a:prstGeom prst="rect">
              <a:avLst/>
            </a:prstGeom>
          </p:spPr>
          <p:txBody>
            <a:bodyPr anchor="ctr" rtlCol="false" tIns="50800" lIns="50800" bIns="50800" rIns="50800"/>
            <a:lstStyle/>
            <a:p>
              <a:pPr algn="ctr">
                <a:lnSpc>
                  <a:spcPts val="3220"/>
                </a:lnSpc>
              </a:pPr>
            </a:p>
          </p:txBody>
        </p:sp>
      </p:grpSp>
      <p:sp>
        <p:nvSpPr>
          <p:cNvPr name="TextBox 6" id="6"/>
          <p:cNvSpPr txBox="true"/>
          <p:nvPr/>
        </p:nvSpPr>
        <p:spPr>
          <a:xfrm rot="0">
            <a:off x="1028700" y="2404057"/>
            <a:ext cx="15850896" cy="7345190"/>
          </a:xfrm>
          <a:prstGeom prst="rect">
            <a:avLst/>
          </a:prstGeom>
        </p:spPr>
        <p:txBody>
          <a:bodyPr anchor="t" rtlCol="false" tIns="0" lIns="0" bIns="0" rIns="0">
            <a:spAutoFit/>
          </a:bodyPr>
          <a:lstStyle/>
          <a:p>
            <a:pPr algn="l">
              <a:lnSpc>
                <a:spcPts val="3917"/>
              </a:lnSpc>
            </a:pPr>
          </a:p>
          <a:p>
            <a:pPr algn="l">
              <a:lnSpc>
                <a:spcPts val="3917"/>
              </a:lnSpc>
            </a:pPr>
            <a:r>
              <a:rPr lang="en-US" sz="2576">
                <a:solidFill>
                  <a:srgbClr val="FFFFFF"/>
                </a:solidFill>
                <a:latin typeface="HK Grotesk"/>
                <a:ea typeface="HK Grotesk"/>
                <a:cs typeface="HK Grotesk"/>
                <a:sym typeface="HK Grotesk"/>
              </a:rPr>
              <a:t>cv2.name</a:t>
            </a:r>
            <a:r>
              <a:rPr lang="en-US" sz="2576">
                <a:solidFill>
                  <a:srgbClr val="FFFFFF"/>
                </a:solidFill>
                <a:latin typeface="HK Grotesk"/>
                <a:ea typeface="HK Grotesk"/>
                <a:cs typeface="HK Grotesk"/>
                <a:sym typeface="HK Grotesk"/>
              </a:rPr>
              <a:t>DWINDOW(WINNAME="COMPLEX_EVENT_HANDLING")</a:t>
            </a:r>
          </a:p>
          <a:p>
            <a:pPr algn="l">
              <a:lnSpc>
                <a:spcPts val="3917"/>
              </a:lnSpc>
            </a:pPr>
            <a:r>
              <a:rPr lang="en-US" sz="2576">
                <a:solidFill>
                  <a:srgbClr val="FFFFFF"/>
                </a:solidFill>
                <a:latin typeface="HK Grotesk"/>
                <a:ea typeface="HK Grotesk"/>
                <a:cs typeface="HK Grotesk"/>
                <a:sym typeface="HK Grotesk"/>
              </a:rPr>
              <a:t>CV2.SETMOUS</a:t>
            </a:r>
            <a:r>
              <a:rPr lang="en-US" sz="2576">
                <a:solidFill>
                  <a:srgbClr val="FFFFFF"/>
                </a:solidFill>
                <a:latin typeface="HK Grotesk"/>
                <a:ea typeface="HK Grotesk"/>
                <a:cs typeface="HK Grotesk"/>
                <a:sym typeface="HK Grotesk"/>
              </a:rPr>
              <a:t>eCallback("Complex_Event_Handling", draw)</a:t>
            </a:r>
          </a:p>
          <a:p>
            <a:pPr algn="l">
              <a:lnSpc>
                <a:spcPts val="3917"/>
              </a:lnSpc>
            </a:pPr>
          </a:p>
          <a:p>
            <a:pPr algn="l">
              <a:lnSpc>
                <a:spcPts val="3917"/>
              </a:lnSpc>
            </a:pPr>
            <a:r>
              <a:rPr lang="en-US" sz="2576">
                <a:solidFill>
                  <a:srgbClr val="FFFFFF"/>
                </a:solidFill>
                <a:latin typeface="HK Grotesk"/>
                <a:ea typeface="HK Grotesk"/>
                <a:cs typeface="HK Grotesk"/>
                <a:sym typeface="HK Grotesk"/>
              </a:rPr>
              <a:t>img_created3 = img = np.zeros( (683, 768, 3))</a:t>
            </a:r>
          </a:p>
          <a:p>
            <a:pPr algn="l">
              <a:lnSpc>
                <a:spcPts val="3917"/>
              </a:lnSpc>
            </a:pPr>
          </a:p>
          <a:p>
            <a:pPr algn="l">
              <a:lnSpc>
                <a:spcPts val="3917"/>
              </a:lnSpc>
            </a:pPr>
            <a:r>
              <a:rPr lang="en-US" sz="2576">
                <a:solidFill>
                  <a:srgbClr val="FFFFFF"/>
                </a:solidFill>
                <a:latin typeface="HK Grotesk"/>
                <a:ea typeface="HK Grotesk"/>
                <a:cs typeface="HK Grotesk"/>
                <a:sym typeface="HK Grotesk"/>
              </a:rPr>
              <a:t>while True:</a:t>
            </a:r>
          </a:p>
          <a:p>
            <a:pPr algn="l">
              <a:lnSpc>
                <a:spcPts val="3917"/>
              </a:lnSpc>
            </a:pPr>
            <a:r>
              <a:rPr lang="en-US" sz="2576">
                <a:solidFill>
                  <a:srgbClr val="FFFFFF"/>
                </a:solidFill>
                <a:latin typeface="HK Grotesk"/>
                <a:ea typeface="HK Grotesk"/>
                <a:cs typeface="HK Grotesk"/>
                <a:sym typeface="HK Grotesk"/>
              </a:rPr>
              <a:t>    CV2.</a:t>
            </a:r>
            <a:r>
              <a:rPr lang="en-US" sz="2576">
                <a:solidFill>
                  <a:srgbClr val="FFFFFF"/>
                </a:solidFill>
                <a:latin typeface="HK Grotesk"/>
                <a:ea typeface="HK Grotesk"/>
                <a:cs typeface="HK Grotesk"/>
                <a:sym typeface="HK Grotesk"/>
              </a:rPr>
              <a:t>imshow("Complex_Event_Handling", img_created3)</a:t>
            </a:r>
          </a:p>
          <a:p>
            <a:pPr algn="l">
              <a:lnSpc>
                <a:spcPts val="3917"/>
              </a:lnSpc>
            </a:pPr>
            <a:r>
              <a:rPr lang="en-US" sz="2576">
                <a:solidFill>
                  <a:srgbClr val="FFFFFF"/>
                </a:solidFill>
                <a:latin typeface="HK Grotesk"/>
                <a:ea typeface="HK Grotesk"/>
                <a:cs typeface="HK Grotesk"/>
                <a:sym typeface="HK Grotesk"/>
              </a:rPr>
              <a:t>    </a:t>
            </a:r>
          </a:p>
          <a:p>
            <a:pPr algn="l">
              <a:lnSpc>
                <a:spcPts val="3917"/>
              </a:lnSpc>
            </a:pPr>
            <a:r>
              <a:rPr lang="en-US" sz="2576">
                <a:solidFill>
                  <a:srgbClr val="FFFFFF"/>
                </a:solidFill>
                <a:latin typeface="HK Grotesk"/>
                <a:ea typeface="HK Grotesk"/>
                <a:cs typeface="HK Grotesk"/>
                <a:sym typeface="HK Grotesk"/>
              </a:rPr>
              <a:t>    if cv2.waitKey(1) &amp; 0xFF == ord('x'):</a:t>
            </a:r>
          </a:p>
          <a:p>
            <a:pPr algn="l">
              <a:lnSpc>
                <a:spcPts val="3917"/>
              </a:lnSpc>
            </a:pPr>
            <a:r>
              <a:rPr lang="en-US" sz="2576">
                <a:solidFill>
                  <a:srgbClr val="FFFFFF"/>
                </a:solidFill>
                <a:latin typeface="HK Grotesk"/>
                <a:ea typeface="HK Grotesk"/>
                <a:cs typeface="HK Grotesk"/>
                <a:sym typeface="HK Grotesk"/>
              </a:rPr>
              <a:t>        break</a:t>
            </a:r>
          </a:p>
          <a:p>
            <a:pPr algn="l">
              <a:lnSpc>
                <a:spcPts val="3917"/>
              </a:lnSpc>
            </a:pPr>
          </a:p>
          <a:p>
            <a:pPr algn="l">
              <a:lnSpc>
                <a:spcPts val="3917"/>
              </a:lnSpc>
            </a:pPr>
            <a:r>
              <a:rPr lang="en-US" sz="2576">
                <a:solidFill>
                  <a:srgbClr val="FFFFFF"/>
                </a:solidFill>
                <a:latin typeface="HK Grotesk"/>
                <a:ea typeface="HK Grotesk"/>
                <a:cs typeface="HK Grotesk"/>
                <a:sym typeface="HK Grotesk"/>
              </a:rPr>
              <a:t># destroy all the</a:t>
            </a: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windows</a:t>
            </a:r>
          </a:p>
          <a:p>
            <a:pPr algn="l">
              <a:lnSpc>
                <a:spcPts val="3917"/>
              </a:lnSpc>
            </a:pPr>
            <a:r>
              <a:rPr lang="en-US" sz="2576">
                <a:solidFill>
                  <a:srgbClr val="FFFFFF"/>
                </a:solidFill>
                <a:latin typeface="HK Grotesk"/>
                <a:ea typeface="HK Grotesk"/>
                <a:cs typeface="HK Grotesk"/>
                <a:sym typeface="HK Grotesk"/>
              </a:rPr>
              <a:t>CV2.DEST</a:t>
            </a:r>
            <a:r>
              <a:rPr lang="en-US" sz="2576">
                <a:solidFill>
                  <a:srgbClr val="FFFFFF"/>
                </a:solidFill>
                <a:latin typeface="HK Grotesk"/>
                <a:ea typeface="HK Grotesk"/>
                <a:cs typeface="HK Grotesk"/>
                <a:sym typeface="HK Grotesk"/>
              </a:rPr>
              <a:t>royAllWindows()</a:t>
            </a:r>
          </a:p>
          <a:p>
            <a:pPr algn="l">
              <a:lnSpc>
                <a:spcPts val="3917"/>
              </a:lnSpc>
            </a:pPr>
          </a:p>
        </p:txBody>
      </p:sp>
      <p:grpSp>
        <p:nvGrpSpPr>
          <p:cNvPr name="Group 7" id="7"/>
          <p:cNvGrpSpPr/>
          <p:nvPr/>
        </p:nvGrpSpPr>
        <p:grpSpPr>
          <a:xfrm rot="0">
            <a:off x="215683" y="393203"/>
            <a:ext cx="8386856" cy="1387609"/>
            <a:chOff x="0" y="0"/>
            <a:chExt cx="11182474" cy="1850145"/>
          </a:xfrm>
        </p:grpSpPr>
        <p:sp>
          <p:nvSpPr>
            <p:cNvPr name="TextBox 8" id="8"/>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9" id="9"/>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 Drawing Shapes and Text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5597550" y="692363"/>
            <a:ext cx="8386856" cy="1387609"/>
            <a:chOff x="0" y="0"/>
            <a:chExt cx="11182474" cy="1850145"/>
          </a:xfrm>
        </p:grpSpPr>
        <p:sp>
          <p:nvSpPr>
            <p:cNvPr name="TextBox 3" id="3"/>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4" id="4"/>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 Drawing Shapes and Text</a:t>
              </a:r>
            </a:p>
          </p:txBody>
        </p:sp>
      </p:grpSp>
      <p:grpSp>
        <p:nvGrpSpPr>
          <p:cNvPr name="Group 5" id="5"/>
          <p:cNvGrpSpPr>
            <a:grpSpLocks noChangeAspect="true"/>
          </p:cNvGrpSpPr>
          <p:nvPr/>
        </p:nvGrpSpPr>
        <p:grpSpPr>
          <a:xfrm rot="0">
            <a:off x="2334396" y="1596044"/>
            <a:ext cx="13920200" cy="7984458"/>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92929"/>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A3A3A3"/>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000000"/>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000000"/>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5630" t="0" r="-5630" b="0"/>
              </a:stretch>
            </a:blipFill>
          </p:spPr>
        </p:sp>
      </p:grpSp>
      <p:sp>
        <p:nvSpPr>
          <p:cNvPr name="Freeform 11" id="11"/>
          <p:cNvSpPr/>
          <p:nvPr/>
        </p:nvSpPr>
        <p:spPr>
          <a:xfrm flipH="false" flipV="false" rot="0">
            <a:off x="-484872" y="0"/>
            <a:ext cx="4402996" cy="4114800"/>
          </a:xfrm>
          <a:custGeom>
            <a:avLst/>
            <a:gdLst/>
            <a:ahLst/>
            <a:cxnLst/>
            <a:rect r="r" b="b" t="t" l="l"/>
            <a:pathLst>
              <a:path h="4114800" w="4402996">
                <a:moveTo>
                  <a:pt x="0" y="0"/>
                </a:moveTo>
                <a:lnTo>
                  <a:pt x="4402996" y="0"/>
                </a:lnTo>
                <a:lnTo>
                  <a:pt x="440299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5201900" y="-873809"/>
            <a:ext cx="3086100" cy="8646701"/>
            <a:chOff x="0" y="0"/>
            <a:chExt cx="812800" cy="2277320"/>
          </a:xfrm>
        </p:grpSpPr>
        <p:sp>
          <p:nvSpPr>
            <p:cNvPr name="Freeform 3" id="3"/>
            <p:cNvSpPr/>
            <p:nvPr/>
          </p:nvSpPr>
          <p:spPr>
            <a:xfrm flipH="false" flipV="false" rot="0">
              <a:off x="0" y="0"/>
              <a:ext cx="812800" cy="2277320"/>
            </a:xfrm>
            <a:custGeom>
              <a:avLst/>
              <a:gdLst/>
              <a:ahLst/>
              <a:cxnLst/>
              <a:rect r="r" b="b" t="t" l="l"/>
              <a:pathLst>
                <a:path h="2277320" w="812800">
                  <a:moveTo>
                    <a:pt x="127941" y="0"/>
                  </a:moveTo>
                  <a:lnTo>
                    <a:pt x="684859" y="0"/>
                  </a:lnTo>
                  <a:cubicBezTo>
                    <a:pt x="718791" y="0"/>
                    <a:pt x="751333" y="13479"/>
                    <a:pt x="775327" y="37473"/>
                  </a:cubicBezTo>
                  <a:cubicBezTo>
                    <a:pt x="799321" y="61467"/>
                    <a:pt x="812800" y="94009"/>
                    <a:pt x="812800" y="127941"/>
                  </a:cubicBezTo>
                  <a:lnTo>
                    <a:pt x="812800" y="2149379"/>
                  </a:lnTo>
                  <a:cubicBezTo>
                    <a:pt x="812800" y="2183312"/>
                    <a:pt x="799321" y="2215854"/>
                    <a:pt x="775327" y="2239847"/>
                  </a:cubicBezTo>
                  <a:cubicBezTo>
                    <a:pt x="751333" y="2263841"/>
                    <a:pt x="718791" y="2277320"/>
                    <a:pt x="684859" y="2277320"/>
                  </a:cubicBezTo>
                  <a:lnTo>
                    <a:pt x="127941" y="2277320"/>
                  </a:lnTo>
                  <a:cubicBezTo>
                    <a:pt x="94009" y="2277320"/>
                    <a:pt x="61467" y="2263841"/>
                    <a:pt x="37473" y="2239847"/>
                  </a:cubicBezTo>
                  <a:cubicBezTo>
                    <a:pt x="13479" y="2215854"/>
                    <a:pt x="0" y="2183312"/>
                    <a:pt x="0" y="2149379"/>
                  </a:cubicBezTo>
                  <a:lnTo>
                    <a:pt x="0" y="127941"/>
                  </a:lnTo>
                  <a:cubicBezTo>
                    <a:pt x="0" y="94009"/>
                    <a:pt x="13479" y="61467"/>
                    <a:pt x="37473" y="37473"/>
                  </a:cubicBezTo>
                  <a:cubicBezTo>
                    <a:pt x="61467" y="13479"/>
                    <a:pt x="94009" y="0"/>
                    <a:pt x="127941" y="0"/>
                  </a:cubicBezTo>
                  <a:close/>
                </a:path>
              </a:pathLst>
            </a:custGeom>
            <a:solidFill>
              <a:srgbClr val="9D9C9C"/>
            </a:solidFill>
          </p:spPr>
        </p:sp>
        <p:sp>
          <p:nvSpPr>
            <p:cNvPr name="TextBox 4" id="4"/>
            <p:cNvSpPr txBox="true"/>
            <p:nvPr/>
          </p:nvSpPr>
          <p:spPr>
            <a:xfrm>
              <a:off x="0" y="-47625"/>
              <a:ext cx="812800" cy="232494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5400000">
            <a:off x="11685237" y="3008696"/>
            <a:ext cx="8527172" cy="3972037"/>
          </a:xfrm>
          <a:prstGeom prst="rect">
            <a:avLst/>
          </a:prstGeom>
        </p:spPr>
        <p:txBody>
          <a:bodyPr anchor="t" rtlCol="false" tIns="0" lIns="0" bIns="0" rIns="0">
            <a:spAutoFit/>
          </a:bodyPr>
          <a:lstStyle/>
          <a:p>
            <a:pPr algn="l" marL="0" indent="0" lvl="0">
              <a:lnSpc>
                <a:spcPts val="10439"/>
              </a:lnSpc>
              <a:spcBef>
                <a:spcPct val="0"/>
              </a:spcBef>
            </a:pPr>
            <a:r>
              <a:rPr lang="en-US" b="true" sz="8699" u="none">
                <a:solidFill>
                  <a:srgbClr val="FFFFFF"/>
                </a:solidFill>
                <a:latin typeface="HK Grotesk Bold"/>
                <a:ea typeface="HK Grotesk Bold"/>
                <a:cs typeface="HK Grotesk Bold"/>
                <a:sym typeface="HK Grotesk Bold"/>
              </a:rPr>
              <a:t>Image Manipulation</a:t>
            </a:r>
          </a:p>
          <a:p>
            <a:pPr algn="l" marL="0" indent="0" lvl="0">
              <a:lnSpc>
                <a:spcPts val="10439"/>
              </a:lnSpc>
              <a:spcBef>
                <a:spcPct val="0"/>
              </a:spcBef>
            </a:pPr>
          </a:p>
        </p:txBody>
      </p:sp>
      <p:grpSp>
        <p:nvGrpSpPr>
          <p:cNvPr name="Group 6" id="6"/>
          <p:cNvGrpSpPr/>
          <p:nvPr/>
        </p:nvGrpSpPr>
        <p:grpSpPr>
          <a:xfrm rot="0">
            <a:off x="397096" y="1780812"/>
            <a:ext cx="11295333" cy="8177000"/>
            <a:chOff x="0" y="0"/>
            <a:chExt cx="2974903" cy="2153613"/>
          </a:xfrm>
        </p:grpSpPr>
        <p:sp>
          <p:nvSpPr>
            <p:cNvPr name="Freeform 7" id="7"/>
            <p:cNvSpPr/>
            <p:nvPr/>
          </p:nvSpPr>
          <p:spPr>
            <a:xfrm flipH="false" flipV="false" rot="0">
              <a:off x="0" y="0"/>
              <a:ext cx="2974903" cy="2153613"/>
            </a:xfrm>
            <a:custGeom>
              <a:avLst/>
              <a:gdLst/>
              <a:ahLst/>
              <a:cxnLst/>
              <a:rect r="r" b="b" t="t" l="l"/>
              <a:pathLst>
                <a:path h="2153613" w="2974903">
                  <a:moveTo>
                    <a:pt x="34956" y="0"/>
                  </a:moveTo>
                  <a:lnTo>
                    <a:pt x="2939947" y="0"/>
                  </a:lnTo>
                  <a:cubicBezTo>
                    <a:pt x="2959252" y="0"/>
                    <a:pt x="2974903" y="15650"/>
                    <a:pt x="2974903" y="34956"/>
                  </a:cubicBezTo>
                  <a:lnTo>
                    <a:pt x="2974903" y="2118658"/>
                  </a:lnTo>
                  <a:cubicBezTo>
                    <a:pt x="2974903" y="2127928"/>
                    <a:pt x="2971220" y="2136820"/>
                    <a:pt x="2964664" y="2143375"/>
                  </a:cubicBezTo>
                  <a:cubicBezTo>
                    <a:pt x="2958109" y="2149930"/>
                    <a:pt x="2949217" y="2153613"/>
                    <a:pt x="2939947" y="2153613"/>
                  </a:cubicBezTo>
                  <a:lnTo>
                    <a:pt x="34956" y="2153613"/>
                  </a:lnTo>
                  <a:cubicBezTo>
                    <a:pt x="15650" y="2153613"/>
                    <a:pt x="0" y="2137963"/>
                    <a:pt x="0" y="2118658"/>
                  </a:cubicBezTo>
                  <a:lnTo>
                    <a:pt x="0" y="34956"/>
                  </a:lnTo>
                  <a:cubicBezTo>
                    <a:pt x="0" y="15650"/>
                    <a:pt x="15650" y="0"/>
                    <a:pt x="34956" y="0"/>
                  </a:cubicBezTo>
                  <a:close/>
                </a:path>
              </a:pathLst>
            </a:custGeom>
            <a:solidFill>
              <a:srgbClr val="F1E9E9">
                <a:alpha val="19608"/>
              </a:srgbClr>
            </a:solidFill>
          </p:spPr>
        </p:sp>
        <p:sp>
          <p:nvSpPr>
            <p:cNvPr name="TextBox 8" id="8"/>
            <p:cNvSpPr txBox="true"/>
            <p:nvPr/>
          </p:nvSpPr>
          <p:spPr>
            <a:xfrm>
              <a:off x="0" y="-57150"/>
              <a:ext cx="2974903" cy="2210763"/>
            </a:xfrm>
            <a:prstGeom prst="rect">
              <a:avLst/>
            </a:prstGeom>
          </p:spPr>
          <p:txBody>
            <a:bodyPr anchor="ctr" rtlCol="false" tIns="50800" lIns="50800" bIns="50800" rIns="50800"/>
            <a:lstStyle/>
            <a:p>
              <a:pPr algn="ctr">
                <a:lnSpc>
                  <a:spcPts val="3220"/>
                </a:lnSpc>
              </a:pPr>
            </a:p>
          </p:txBody>
        </p:sp>
      </p:grpSp>
      <p:sp>
        <p:nvSpPr>
          <p:cNvPr name="TextBox 9" id="9"/>
          <p:cNvSpPr txBox="true"/>
          <p:nvPr/>
        </p:nvSpPr>
        <p:spPr>
          <a:xfrm rot="0">
            <a:off x="1028700" y="1959918"/>
            <a:ext cx="15850896" cy="8327082"/>
          </a:xfrm>
          <a:prstGeom prst="rect">
            <a:avLst/>
          </a:prstGeom>
        </p:spPr>
        <p:txBody>
          <a:bodyPr anchor="t" rtlCol="false" tIns="0" lIns="0" bIns="0" rIns="0">
            <a:spAutoFit/>
          </a:bodyPr>
          <a:lstStyle/>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IMPORT CV2</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a:t>
            </a:r>
            <a:r>
              <a:rPr lang="en-US" sz="2576">
                <a:solidFill>
                  <a:srgbClr val="FFFFFF"/>
                </a:solidFill>
                <a:latin typeface="HK Grotesk"/>
                <a:ea typeface="HK Grotesk"/>
                <a:cs typeface="HK Grotesk"/>
                <a:sym typeface="HK Grotesk"/>
              </a:rPr>
              <a:t> OPENCV WORKS ON NUMPY LIBRARY</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IMPORT NUMPY AS NP</a:t>
            </a:r>
          </a:p>
          <a:p>
            <a:pPr algn="l">
              <a:lnSpc>
                <a:spcPts val="3917"/>
              </a:lnSpc>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img = cv2.imread("ImageProcessing\signature.jpg")</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making the cropping tool using event handling</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drawing = False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ix = -1</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iy = -1</a:t>
            </a:r>
          </a:p>
          <a:p>
            <a:pPr algn="l">
              <a:lnSpc>
                <a:spcPts val="3917"/>
              </a:lnSpc>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def draw(event,x,y,flags,params):        </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global drawing, ix, iy</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if event == 1:</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print("Mouse-Clicked : Start Drawing")</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DRAWING</a:t>
            </a:r>
            <a:r>
              <a:rPr lang="en-US" sz="2576">
                <a:solidFill>
                  <a:srgbClr val="FFFFFF"/>
                </a:solidFill>
                <a:latin typeface="HK Grotesk"/>
                <a:ea typeface="HK Grotesk"/>
                <a:cs typeface="HK Grotesk"/>
                <a:sym typeface="HK Grotesk"/>
              </a:rPr>
              <a:t> = True</a:t>
            </a:r>
          </a:p>
          <a:p>
            <a:pPr algn="l">
              <a:lnSpc>
                <a:spcPts val="3917"/>
              </a:lnSpc>
            </a:pPr>
          </a:p>
        </p:txBody>
      </p:sp>
      <p:grpSp>
        <p:nvGrpSpPr>
          <p:cNvPr name="Group 10" id="10"/>
          <p:cNvGrpSpPr/>
          <p:nvPr/>
        </p:nvGrpSpPr>
        <p:grpSpPr>
          <a:xfrm rot="0">
            <a:off x="757144" y="426309"/>
            <a:ext cx="8386856" cy="1997246"/>
            <a:chOff x="0" y="0"/>
            <a:chExt cx="11182474" cy="2662995"/>
          </a:xfrm>
        </p:grpSpPr>
        <p:sp>
          <p:nvSpPr>
            <p:cNvPr name="TextBox 11" id="11"/>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2" id="12"/>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Making the Cropping Tool with Opencv</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899317" y="505866"/>
            <a:ext cx="16665997" cy="9374623"/>
          </a:xfrm>
          <a:custGeom>
            <a:avLst/>
            <a:gdLst/>
            <a:ahLst/>
            <a:cxnLst/>
            <a:rect r="r" b="b" t="t" l="l"/>
            <a:pathLst>
              <a:path h="9374623" w="16665997">
                <a:moveTo>
                  <a:pt x="0" y="0"/>
                </a:moveTo>
                <a:lnTo>
                  <a:pt x="16665997" y="0"/>
                </a:lnTo>
                <a:lnTo>
                  <a:pt x="16665997" y="9374623"/>
                </a:lnTo>
                <a:lnTo>
                  <a:pt x="0" y="937462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8963" y="1146520"/>
            <a:ext cx="5363221" cy="7993961"/>
          </a:xfrm>
          <a:custGeom>
            <a:avLst/>
            <a:gdLst/>
            <a:ahLst/>
            <a:cxnLst/>
            <a:rect r="r" b="b" t="t" l="l"/>
            <a:pathLst>
              <a:path h="7993961" w="5363221">
                <a:moveTo>
                  <a:pt x="0" y="0"/>
                </a:moveTo>
                <a:lnTo>
                  <a:pt x="5363221" y="0"/>
                </a:lnTo>
                <a:lnTo>
                  <a:pt x="5363221" y="7993960"/>
                </a:lnTo>
                <a:lnTo>
                  <a:pt x="0" y="7993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9295834" y="2771863"/>
            <a:ext cx="8269479" cy="4743273"/>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92929"/>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A3A3A3"/>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000000"/>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000000"/>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5630" t="0" r="-5630" b="0"/>
              </a:stretch>
            </a:blipFill>
          </p:spPr>
        </p:sp>
      </p:grpSp>
      <p:grpSp>
        <p:nvGrpSpPr>
          <p:cNvPr name="Group 10" id="10"/>
          <p:cNvGrpSpPr/>
          <p:nvPr/>
        </p:nvGrpSpPr>
        <p:grpSpPr>
          <a:xfrm rot="0">
            <a:off x="1410214" y="1359503"/>
            <a:ext cx="7822101" cy="3397543"/>
            <a:chOff x="0" y="0"/>
            <a:chExt cx="10429468" cy="4530057"/>
          </a:xfrm>
        </p:grpSpPr>
        <p:sp>
          <p:nvSpPr>
            <p:cNvPr name="TextBox 11" id="11"/>
            <p:cNvSpPr txBox="true"/>
            <p:nvPr/>
          </p:nvSpPr>
          <p:spPr>
            <a:xfrm rot="0">
              <a:off x="0" y="0"/>
              <a:ext cx="10429468" cy="1701850"/>
            </a:xfrm>
            <a:prstGeom prst="rect">
              <a:avLst/>
            </a:prstGeom>
          </p:spPr>
          <p:txBody>
            <a:bodyPr anchor="t" rtlCol="false" tIns="0" lIns="0" bIns="0" rIns="0">
              <a:spAutoFit/>
            </a:bodyPr>
            <a:lstStyle/>
            <a:p>
              <a:pPr algn="l" marL="0" indent="0" lvl="0">
                <a:lnSpc>
                  <a:spcPts val="10080"/>
                </a:lnSpc>
                <a:spcBef>
                  <a:spcPct val="0"/>
                </a:spcBef>
              </a:pPr>
              <a:r>
                <a:rPr lang="en-US" b="true" sz="8400">
                  <a:solidFill>
                    <a:srgbClr val="FFFFFF"/>
                  </a:solidFill>
                  <a:latin typeface="HK Grotesk Bold"/>
                  <a:ea typeface="HK Grotesk Bold"/>
                  <a:cs typeface="HK Grotesk Bold"/>
                  <a:sym typeface="HK Grotesk Bold"/>
                </a:rPr>
                <a:t>Topics Learnt </a:t>
              </a:r>
            </a:p>
          </p:txBody>
        </p:sp>
        <p:sp>
          <p:nvSpPr>
            <p:cNvPr name="TextBox 12" id="12"/>
            <p:cNvSpPr txBox="true"/>
            <p:nvPr/>
          </p:nvSpPr>
          <p:spPr>
            <a:xfrm rot="0">
              <a:off x="0" y="2468212"/>
              <a:ext cx="10429468" cy="2061845"/>
            </a:xfrm>
            <a:prstGeom prst="rect">
              <a:avLst/>
            </a:prstGeom>
          </p:spPr>
          <p:txBody>
            <a:bodyPr anchor="t" rtlCol="false" tIns="0" lIns="0" bIns="0" rIns="0">
              <a:spAutoFit/>
            </a:bodyPr>
            <a:lstStyle/>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Introduction to Image Processing</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Applications of Image Processing</a:t>
              </a:r>
            </a:p>
            <a:p>
              <a:pPr algn="l" marL="639604" indent="-319802" lvl="1">
                <a:lnSpc>
                  <a:spcPts val="4147"/>
                </a:lnSpc>
                <a:buFont typeface="Arial"/>
                <a:buChar char="•"/>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397096" y="1780812"/>
            <a:ext cx="11295333" cy="8177000"/>
            <a:chOff x="0" y="0"/>
            <a:chExt cx="2974903" cy="2153613"/>
          </a:xfrm>
        </p:grpSpPr>
        <p:sp>
          <p:nvSpPr>
            <p:cNvPr name="Freeform 3" id="3"/>
            <p:cNvSpPr/>
            <p:nvPr/>
          </p:nvSpPr>
          <p:spPr>
            <a:xfrm flipH="false" flipV="false" rot="0">
              <a:off x="0" y="0"/>
              <a:ext cx="2974903" cy="2153613"/>
            </a:xfrm>
            <a:custGeom>
              <a:avLst/>
              <a:gdLst/>
              <a:ahLst/>
              <a:cxnLst/>
              <a:rect r="r" b="b" t="t" l="l"/>
              <a:pathLst>
                <a:path h="2153613" w="2974903">
                  <a:moveTo>
                    <a:pt x="34956" y="0"/>
                  </a:moveTo>
                  <a:lnTo>
                    <a:pt x="2939947" y="0"/>
                  </a:lnTo>
                  <a:cubicBezTo>
                    <a:pt x="2959252" y="0"/>
                    <a:pt x="2974903" y="15650"/>
                    <a:pt x="2974903" y="34956"/>
                  </a:cubicBezTo>
                  <a:lnTo>
                    <a:pt x="2974903" y="2118658"/>
                  </a:lnTo>
                  <a:cubicBezTo>
                    <a:pt x="2974903" y="2127928"/>
                    <a:pt x="2971220" y="2136820"/>
                    <a:pt x="2964664" y="2143375"/>
                  </a:cubicBezTo>
                  <a:cubicBezTo>
                    <a:pt x="2958109" y="2149930"/>
                    <a:pt x="2949217" y="2153613"/>
                    <a:pt x="2939947" y="2153613"/>
                  </a:cubicBezTo>
                  <a:lnTo>
                    <a:pt x="34956" y="2153613"/>
                  </a:lnTo>
                  <a:cubicBezTo>
                    <a:pt x="15650" y="2153613"/>
                    <a:pt x="0" y="2137963"/>
                    <a:pt x="0" y="2118658"/>
                  </a:cubicBezTo>
                  <a:lnTo>
                    <a:pt x="0" y="34956"/>
                  </a:lnTo>
                  <a:cubicBezTo>
                    <a:pt x="0" y="15650"/>
                    <a:pt x="15650" y="0"/>
                    <a:pt x="34956" y="0"/>
                  </a:cubicBezTo>
                  <a:close/>
                </a:path>
              </a:pathLst>
            </a:custGeom>
            <a:solidFill>
              <a:srgbClr val="F1E9E9">
                <a:alpha val="19608"/>
              </a:srgbClr>
            </a:solidFill>
          </p:spPr>
        </p:sp>
        <p:sp>
          <p:nvSpPr>
            <p:cNvPr name="TextBox 4" id="4"/>
            <p:cNvSpPr txBox="true"/>
            <p:nvPr/>
          </p:nvSpPr>
          <p:spPr>
            <a:xfrm>
              <a:off x="0" y="-57150"/>
              <a:ext cx="2974903" cy="2210763"/>
            </a:xfrm>
            <a:prstGeom prst="rect">
              <a:avLst/>
            </a:prstGeom>
          </p:spPr>
          <p:txBody>
            <a:bodyPr anchor="ctr" rtlCol="false" tIns="50800" lIns="50800" bIns="50800" rIns="50800"/>
            <a:lstStyle/>
            <a:p>
              <a:pPr algn="ctr">
                <a:lnSpc>
                  <a:spcPts val="3220"/>
                </a:lnSpc>
              </a:pPr>
            </a:p>
          </p:txBody>
        </p:sp>
      </p:grpSp>
      <p:sp>
        <p:nvSpPr>
          <p:cNvPr name="TextBox 5" id="5"/>
          <p:cNvSpPr txBox="true"/>
          <p:nvPr/>
        </p:nvSpPr>
        <p:spPr>
          <a:xfrm rot="0">
            <a:off x="397096" y="2118792"/>
            <a:ext cx="11025089" cy="7836136"/>
          </a:xfrm>
          <a:prstGeom prst="rect">
            <a:avLst/>
          </a:prstGeom>
        </p:spPr>
        <p:txBody>
          <a:bodyPr anchor="t" rtlCol="false" tIns="0" lIns="0" bIns="0" rIns="0">
            <a:spAutoFit/>
          </a:bodyPr>
          <a:lstStyle/>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IX = X</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IY</a:t>
            </a:r>
            <a:r>
              <a:rPr lang="en-US" sz="2576">
                <a:solidFill>
                  <a:srgbClr val="FFFFFF"/>
                </a:solidFill>
                <a:latin typeface="HK Grotesk"/>
                <a:ea typeface="HK Grotesk"/>
                <a:cs typeface="HK Grotesk"/>
                <a:sym typeface="HK Grotesk"/>
              </a:rPr>
              <a:t> = Y    </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ELIF EVENT == 0 AND DRAWIN</a:t>
            </a:r>
            <a:r>
              <a:rPr lang="en-US" sz="2576">
                <a:solidFill>
                  <a:srgbClr val="FFFFFF"/>
                </a:solidFill>
                <a:latin typeface="HK Grotesk"/>
                <a:ea typeface="HK Grotesk"/>
                <a:cs typeface="HK Grotesk"/>
                <a:sym typeface="HK Grotesk"/>
              </a:rPr>
              <a:t>g == True: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print("Mouse-Draging : Start Drawing")        </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 cv2.rectangle(img_created3, pt1=(ix,iy), pt2=(x,y), color=(0,0,255), thickness=2)</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elif event == 4:</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drawing = False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 SAV</a:t>
            </a:r>
            <a:r>
              <a:rPr lang="en-US" sz="2576">
                <a:solidFill>
                  <a:srgbClr val="FFFFFF"/>
                </a:solidFill>
                <a:latin typeface="HK Grotesk"/>
                <a:ea typeface="HK Grotesk"/>
                <a:cs typeface="HK Grotesk"/>
                <a:sym typeface="HK Grotesk"/>
              </a:rPr>
              <a:t>ing the cropped image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img_copy = img.copy()</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cv2.rectangle(img, pt1=(ix,iy), pt2=(x,y), color=(0,0,255), thickness=2)</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p>
          <a:p>
            <a:pPr algn="l">
              <a:lnSpc>
                <a:spcPts val="3917"/>
              </a:lnSpc>
            </a:pPr>
          </a:p>
        </p:txBody>
      </p:sp>
      <p:sp>
        <p:nvSpPr>
          <p:cNvPr name="Freeform 6" id="6"/>
          <p:cNvSpPr/>
          <p:nvPr/>
        </p:nvSpPr>
        <p:spPr>
          <a:xfrm flipH="false" flipV="false" rot="0">
            <a:off x="17102178" y="8220423"/>
            <a:ext cx="1185822" cy="2237400"/>
          </a:xfrm>
          <a:custGeom>
            <a:avLst/>
            <a:gdLst/>
            <a:ahLst/>
            <a:cxnLst/>
            <a:rect r="r" b="b" t="t" l="l"/>
            <a:pathLst>
              <a:path h="2237400" w="1185822">
                <a:moveTo>
                  <a:pt x="0" y="0"/>
                </a:moveTo>
                <a:lnTo>
                  <a:pt x="1185822" y="0"/>
                </a:lnTo>
                <a:lnTo>
                  <a:pt x="1185822" y="2237400"/>
                </a:lnTo>
                <a:lnTo>
                  <a:pt x="0" y="223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5400000">
            <a:off x="11585941" y="3008696"/>
            <a:ext cx="8527172" cy="3972037"/>
          </a:xfrm>
          <a:prstGeom prst="rect">
            <a:avLst/>
          </a:prstGeom>
        </p:spPr>
        <p:txBody>
          <a:bodyPr anchor="t" rtlCol="false" tIns="0" lIns="0" bIns="0" rIns="0">
            <a:spAutoFit/>
          </a:bodyPr>
          <a:lstStyle/>
          <a:p>
            <a:pPr algn="l" marL="0" indent="0" lvl="0">
              <a:lnSpc>
                <a:spcPts val="10439"/>
              </a:lnSpc>
              <a:spcBef>
                <a:spcPct val="0"/>
              </a:spcBef>
            </a:pPr>
            <a:r>
              <a:rPr lang="en-US" b="true" sz="8699" u="none">
                <a:solidFill>
                  <a:srgbClr val="FFFFFF"/>
                </a:solidFill>
                <a:latin typeface="HK Grotesk Bold"/>
                <a:ea typeface="HK Grotesk Bold"/>
                <a:cs typeface="HK Grotesk Bold"/>
                <a:sym typeface="HK Grotesk Bold"/>
              </a:rPr>
              <a:t>Image Manipulation</a:t>
            </a:r>
          </a:p>
          <a:p>
            <a:pPr algn="l" marL="0" indent="0" lvl="0">
              <a:lnSpc>
                <a:spcPts val="10439"/>
              </a:lnSpc>
              <a:spcBef>
                <a:spcPct val="0"/>
              </a:spcBef>
            </a:pPr>
          </a:p>
        </p:txBody>
      </p:sp>
      <p:grpSp>
        <p:nvGrpSpPr>
          <p:cNvPr name="Group 8" id="8"/>
          <p:cNvGrpSpPr/>
          <p:nvPr/>
        </p:nvGrpSpPr>
        <p:grpSpPr>
          <a:xfrm rot="0">
            <a:off x="757144" y="426309"/>
            <a:ext cx="8386856" cy="1997246"/>
            <a:chOff x="0" y="0"/>
            <a:chExt cx="11182474" cy="2662995"/>
          </a:xfrm>
        </p:grpSpPr>
        <p:sp>
          <p:nvSpPr>
            <p:cNvPr name="TextBox 9" id="9"/>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0" id="10"/>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Making the Cropping Tool with Opencv</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6672631" y="1777928"/>
            <a:ext cx="11295333" cy="8177000"/>
            <a:chOff x="0" y="0"/>
            <a:chExt cx="2974903" cy="2153613"/>
          </a:xfrm>
        </p:grpSpPr>
        <p:sp>
          <p:nvSpPr>
            <p:cNvPr name="Freeform 3" id="3"/>
            <p:cNvSpPr/>
            <p:nvPr/>
          </p:nvSpPr>
          <p:spPr>
            <a:xfrm flipH="false" flipV="false" rot="0">
              <a:off x="0" y="0"/>
              <a:ext cx="2974903" cy="2153613"/>
            </a:xfrm>
            <a:custGeom>
              <a:avLst/>
              <a:gdLst/>
              <a:ahLst/>
              <a:cxnLst/>
              <a:rect r="r" b="b" t="t" l="l"/>
              <a:pathLst>
                <a:path h="2153613" w="2974903">
                  <a:moveTo>
                    <a:pt x="34956" y="0"/>
                  </a:moveTo>
                  <a:lnTo>
                    <a:pt x="2939947" y="0"/>
                  </a:lnTo>
                  <a:cubicBezTo>
                    <a:pt x="2959252" y="0"/>
                    <a:pt x="2974903" y="15650"/>
                    <a:pt x="2974903" y="34956"/>
                  </a:cubicBezTo>
                  <a:lnTo>
                    <a:pt x="2974903" y="2118658"/>
                  </a:lnTo>
                  <a:cubicBezTo>
                    <a:pt x="2974903" y="2127928"/>
                    <a:pt x="2971220" y="2136820"/>
                    <a:pt x="2964664" y="2143375"/>
                  </a:cubicBezTo>
                  <a:cubicBezTo>
                    <a:pt x="2958109" y="2149930"/>
                    <a:pt x="2949217" y="2153613"/>
                    <a:pt x="2939947" y="2153613"/>
                  </a:cubicBezTo>
                  <a:lnTo>
                    <a:pt x="34956" y="2153613"/>
                  </a:lnTo>
                  <a:cubicBezTo>
                    <a:pt x="15650" y="2153613"/>
                    <a:pt x="0" y="2137963"/>
                    <a:pt x="0" y="2118658"/>
                  </a:cubicBezTo>
                  <a:lnTo>
                    <a:pt x="0" y="34956"/>
                  </a:lnTo>
                  <a:cubicBezTo>
                    <a:pt x="0" y="15650"/>
                    <a:pt x="15650" y="0"/>
                    <a:pt x="34956" y="0"/>
                  </a:cubicBezTo>
                  <a:close/>
                </a:path>
              </a:pathLst>
            </a:custGeom>
            <a:solidFill>
              <a:srgbClr val="F1E9E9">
                <a:alpha val="19608"/>
              </a:srgbClr>
            </a:solidFill>
          </p:spPr>
        </p:sp>
        <p:sp>
          <p:nvSpPr>
            <p:cNvPr name="TextBox 4" id="4"/>
            <p:cNvSpPr txBox="true"/>
            <p:nvPr/>
          </p:nvSpPr>
          <p:spPr>
            <a:xfrm>
              <a:off x="0" y="-57150"/>
              <a:ext cx="2974903" cy="2210763"/>
            </a:xfrm>
            <a:prstGeom prst="rect">
              <a:avLst/>
            </a:prstGeom>
          </p:spPr>
          <p:txBody>
            <a:bodyPr anchor="ctr" rtlCol="false" tIns="50800" lIns="50800" bIns="50800" rIns="50800"/>
            <a:lstStyle/>
            <a:p>
              <a:pPr algn="ctr">
                <a:lnSpc>
                  <a:spcPts val="3220"/>
                </a:lnSpc>
              </a:pPr>
            </a:p>
          </p:txBody>
        </p:sp>
      </p:grpSp>
      <p:grpSp>
        <p:nvGrpSpPr>
          <p:cNvPr name="Group 5" id="5"/>
          <p:cNvGrpSpPr>
            <a:grpSpLocks noChangeAspect="true"/>
          </p:cNvGrpSpPr>
          <p:nvPr/>
        </p:nvGrpSpPr>
        <p:grpSpPr>
          <a:xfrm rot="0">
            <a:off x="536239" y="851091"/>
            <a:ext cx="4643085" cy="9435909"/>
            <a:chOff x="0" y="0"/>
            <a:chExt cx="5001260" cy="10163810"/>
          </a:xfrm>
        </p:grpSpPr>
        <p:sp>
          <p:nvSpPr>
            <p:cNvPr name="Freeform 6" id="6"/>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7" id="7"/>
            <p:cNvSpPr/>
            <p:nvPr/>
          </p:nvSpPr>
          <p:spPr>
            <a:xfrm flipH="false" flipV="false" rot="-5400000">
              <a:off x="-2194852" y="2822410"/>
              <a:ext cx="9398000" cy="4330776"/>
            </a:xfrm>
            <a:custGeom>
              <a:avLst/>
              <a:gdLst/>
              <a:ahLst/>
              <a:cxnLst/>
              <a:rect r="r" b="b" t="t" l="l"/>
              <a:pathLst>
                <a:path h="4330776" w="9398000">
                  <a:moveTo>
                    <a:pt x="0" y="3894366"/>
                  </a:moveTo>
                  <a:lnTo>
                    <a:pt x="0" y="436410"/>
                  </a:lnTo>
                  <a:cubicBezTo>
                    <a:pt x="0" y="195389"/>
                    <a:pt x="195390" y="0"/>
                    <a:pt x="436410" y="0"/>
                  </a:cubicBezTo>
                  <a:lnTo>
                    <a:pt x="8961590" y="0"/>
                  </a:lnTo>
                  <a:cubicBezTo>
                    <a:pt x="9202610" y="0"/>
                    <a:pt x="9398000" y="195389"/>
                    <a:pt x="9398000" y="436410"/>
                  </a:cubicBezTo>
                  <a:lnTo>
                    <a:pt x="9398000" y="861580"/>
                  </a:lnTo>
                  <a:cubicBezTo>
                    <a:pt x="9398000" y="902373"/>
                    <a:pt x="9364929" y="935444"/>
                    <a:pt x="9324137" y="935444"/>
                  </a:cubicBezTo>
                  <a:lnTo>
                    <a:pt x="9324137" y="935444"/>
                  </a:lnTo>
                  <a:cubicBezTo>
                    <a:pt x="9172981" y="935444"/>
                    <a:pt x="9050312" y="1057745"/>
                    <a:pt x="9049880" y="1208913"/>
                  </a:cubicBezTo>
                  <a:lnTo>
                    <a:pt x="9044381" y="3105874"/>
                  </a:lnTo>
                  <a:cubicBezTo>
                    <a:pt x="9043937" y="3257651"/>
                    <a:pt x="9166860" y="3380930"/>
                    <a:pt x="9318638" y="3380930"/>
                  </a:cubicBezTo>
                  <a:lnTo>
                    <a:pt x="9324137" y="3380930"/>
                  </a:lnTo>
                  <a:cubicBezTo>
                    <a:pt x="9364929" y="3380930"/>
                    <a:pt x="9398000" y="3414001"/>
                    <a:pt x="9398000" y="3454794"/>
                  </a:cubicBezTo>
                  <a:lnTo>
                    <a:pt x="9398000" y="3894366"/>
                  </a:lnTo>
                  <a:cubicBezTo>
                    <a:pt x="9398000" y="4135387"/>
                    <a:pt x="9202610" y="4330776"/>
                    <a:pt x="8961590" y="4330776"/>
                  </a:cubicBezTo>
                  <a:lnTo>
                    <a:pt x="436397" y="4330776"/>
                  </a:lnTo>
                  <a:cubicBezTo>
                    <a:pt x="195390" y="4330776"/>
                    <a:pt x="0" y="4135387"/>
                    <a:pt x="0" y="3894366"/>
                  </a:cubicBezTo>
                  <a:close/>
                </a:path>
              </a:pathLst>
            </a:custGeom>
            <a:blipFill>
              <a:blip r:embed="rId3"/>
              <a:stretch>
                <a:fillRect l="0" t="-11032" r="0" b="-11032"/>
              </a:stretch>
            </a:blipFill>
          </p:spPr>
        </p:sp>
      </p:grpSp>
      <p:sp>
        <p:nvSpPr>
          <p:cNvPr name="TextBox 8" id="8"/>
          <p:cNvSpPr txBox="true"/>
          <p:nvPr/>
        </p:nvSpPr>
        <p:spPr>
          <a:xfrm rot="0">
            <a:off x="6942875" y="2118792"/>
            <a:ext cx="11025089" cy="7836136"/>
          </a:xfrm>
          <a:prstGeom prst="rect">
            <a:avLst/>
          </a:prstGeom>
        </p:spPr>
        <p:txBody>
          <a:bodyPr anchor="t" rtlCol="false" tIns="0" lIns="0" bIns="0" rIns="0">
            <a:spAutoFit/>
          </a:bodyPr>
          <a:lstStyle/>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IX = X</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IY</a:t>
            </a:r>
            <a:r>
              <a:rPr lang="en-US" sz="2576">
                <a:solidFill>
                  <a:srgbClr val="FFFFFF"/>
                </a:solidFill>
                <a:latin typeface="HK Grotesk"/>
                <a:ea typeface="HK Grotesk"/>
                <a:cs typeface="HK Grotesk"/>
                <a:sym typeface="HK Grotesk"/>
              </a:rPr>
              <a:t> = Y    </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ELIF EVENT == 0 AND DRAWIN</a:t>
            </a:r>
            <a:r>
              <a:rPr lang="en-US" sz="2576">
                <a:solidFill>
                  <a:srgbClr val="FFFFFF"/>
                </a:solidFill>
                <a:latin typeface="HK Grotesk"/>
                <a:ea typeface="HK Grotesk"/>
                <a:cs typeface="HK Grotesk"/>
                <a:sym typeface="HK Grotesk"/>
              </a:rPr>
              <a:t>g == True: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print("Mouse-Draging : Start Drawing")        </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 cv2.rectangle(img_created3, pt1=(ix,iy), pt2=(x,y), color=(0,0,255), thickness=2)</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elif event == 4:</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drawing = False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 SAV</a:t>
            </a:r>
            <a:r>
              <a:rPr lang="en-US" sz="2576">
                <a:solidFill>
                  <a:srgbClr val="FFFFFF"/>
                </a:solidFill>
                <a:latin typeface="HK Grotesk"/>
                <a:ea typeface="HK Grotesk"/>
                <a:cs typeface="HK Grotesk"/>
                <a:sym typeface="HK Grotesk"/>
              </a:rPr>
              <a:t>ing the cropped image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img_copy = img.copy()</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cv2.rectangle(img, pt1=(ix,iy), pt2=(x,y), color=(0,0,255), thickness=2)</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p>
          <a:p>
            <a:pPr algn="l">
              <a:lnSpc>
                <a:spcPts val="3917"/>
              </a:lnSpc>
            </a:pPr>
          </a:p>
        </p:txBody>
      </p:sp>
      <p:grpSp>
        <p:nvGrpSpPr>
          <p:cNvPr name="Group 9" id="9"/>
          <p:cNvGrpSpPr/>
          <p:nvPr/>
        </p:nvGrpSpPr>
        <p:grpSpPr>
          <a:xfrm rot="0">
            <a:off x="9276779" y="366731"/>
            <a:ext cx="8386856" cy="1997246"/>
            <a:chOff x="0" y="0"/>
            <a:chExt cx="11182474" cy="2662995"/>
          </a:xfrm>
        </p:grpSpPr>
        <p:sp>
          <p:nvSpPr>
            <p:cNvPr name="TextBox 10" id="10"/>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1" id="11"/>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Making the Cropping Tool with Opencv</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309873" y="1559476"/>
            <a:ext cx="11295333" cy="8177000"/>
            <a:chOff x="0" y="0"/>
            <a:chExt cx="2974903" cy="2153613"/>
          </a:xfrm>
        </p:grpSpPr>
        <p:sp>
          <p:nvSpPr>
            <p:cNvPr name="Freeform 3" id="3"/>
            <p:cNvSpPr/>
            <p:nvPr/>
          </p:nvSpPr>
          <p:spPr>
            <a:xfrm flipH="false" flipV="false" rot="0">
              <a:off x="0" y="0"/>
              <a:ext cx="2974903" cy="2153613"/>
            </a:xfrm>
            <a:custGeom>
              <a:avLst/>
              <a:gdLst/>
              <a:ahLst/>
              <a:cxnLst/>
              <a:rect r="r" b="b" t="t" l="l"/>
              <a:pathLst>
                <a:path h="2153613" w="2974903">
                  <a:moveTo>
                    <a:pt x="34956" y="0"/>
                  </a:moveTo>
                  <a:lnTo>
                    <a:pt x="2939947" y="0"/>
                  </a:lnTo>
                  <a:cubicBezTo>
                    <a:pt x="2959252" y="0"/>
                    <a:pt x="2974903" y="15650"/>
                    <a:pt x="2974903" y="34956"/>
                  </a:cubicBezTo>
                  <a:lnTo>
                    <a:pt x="2974903" y="2118658"/>
                  </a:lnTo>
                  <a:cubicBezTo>
                    <a:pt x="2974903" y="2127928"/>
                    <a:pt x="2971220" y="2136820"/>
                    <a:pt x="2964664" y="2143375"/>
                  </a:cubicBezTo>
                  <a:cubicBezTo>
                    <a:pt x="2958109" y="2149930"/>
                    <a:pt x="2949217" y="2153613"/>
                    <a:pt x="2939947" y="2153613"/>
                  </a:cubicBezTo>
                  <a:lnTo>
                    <a:pt x="34956" y="2153613"/>
                  </a:lnTo>
                  <a:cubicBezTo>
                    <a:pt x="15650" y="2153613"/>
                    <a:pt x="0" y="2137963"/>
                    <a:pt x="0" y="2118658"/>
                  </a:cubicBezTo>
                  <a:lnTo>
                    <a:pt x="0" y="34956"/>
                  </a:lnTo>
                  <a:cubicBezTo>
                    <a:pt x="0" y="15650"/>
                    <a:pt x="15650" y="0"/>
                    <a:pt x="34956" y="0"/>
                  </a:cubicBezTo>
                  <a:close/>
                </a:path>
              </a:pathLst>
            </a:custGeom>
            <a:solidFill>
              <a:srgbClr val="F1E9E9">
                <a:alpha val="19608"/>
              </a:srgbClr>
            </a:solidFill>
          </p:spPr>
        </p:sp>
        <p:sp>
          <p:nvSpPr>
            <p:cNvPr name="TextBox 4" id="4"/>
            <p:cNvSpPr txBox="true"/>
            <p:nvPr/>
          </p:nvSpPr>
          <p:spPr>
            <a:xfrm>
              <a:off x="0" y="-57150"/>
              <a:ext cx="2974903" cy="2210763"/>
            </a:xfrm>
            <a:prstGeom prst="rect">
              <a:avLst/>
            </a:prstGeom>
          </p:spPr>
          <p:txBody>
            <a:bodyPr anchor="ctr" rtlCol="false" tIns="50800" lIns="50800" bIns="50800" rIns="50800"/>
            <a:lstStyle/>
            <a:p>
              <a:pPr algn="ctr">
                <a:lnSpc>
                  <a:spcPts val="3220"/>
                </a:lnSpc>
              </a:pPr>
            </a:p>
          </p:txBody>
        </p:sp>
      </p:grpSp>
      <p:grpSp>
        <p:nvGrpSpPr>
          <p:cNvPr name="Group 5" id="5"/>
          <p:cNvGrpSpPr>
            <a:grpSpLocks noChangeAspect="true"/>
          </p:cNvGrpSpPr>
          <p:nvPr/>
        </p:nvGrpSpPr>
        <p:grpSpPr>
          <a:xfrm rot="0">
            <a:off x="13324879" y="647866"/>
            <a:ext cx="4643085" cy="9435909"/>
            <a:chOff x="0" y="0"/>
            <a:chExt cx="5001260" cy="10163810"/>
          </a:xfrm>
        </p:grpSpPr>
        <p:sp>
          <p:nvSpPr>
            <p:cNvPr name="Freeform 6" id="6"/>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7" id="7"/>
            <p:cNvSpPr/>
            <p:nvPr/>
          </p:nvSpPr>
          <p:spPr>
            <a:xfrm flipH="false" flipV="false" rot="5400000">
              <a:off x="-2194852" y="2822410"/>
              <a:ext cx="9398000" cy="4330776"/>
            </a:xfrm>
            <a:custGeom>
              <a:avLst/>
              <a:gdLst/>
              <a:ahLst/>
              <a:cxnLst/>
              <a:rect r="r" b="b" t="t" l="l"/>
              <a:pathLst>
                <a:path h="4330776" w="9398000">
                  <a:moveTo>
                    <a:pt x="9398000" y="436410"/>
                  </a:moveTo>
                  <a:lnTo>
                    <a:pt x="9398000" y="3894366"/>
                  </a:lnTo>
                  <a:cubicBezTo>
                    <a:pt x="9398000" y="4135387"/>
                    <a:pt x="9202610" y="4330776"/>
                    <a:pt x="8961590" y="4330776"/>
                  </a:cubicBezTo>
                  <a:lnTo>
                    <a:pt x="436410" y="4330776"/>
                  </a:lnTo>
                  <a:cubicBezTo>
                    <a:pt x="195390" y="4330776"/>
                    <a:pt x="0" y="4135387"/>
                    <a:pt x="0" y="3894366"/>
                  </a:cubicBezTo>
                  <a:lnTo>
                    <a:pt x="0" y="3469195"/>
                  </a:lnTo>
                  <a:cubicBezTo>
                    <a:pt x="0" y="3428403"/>
                    <a:pt x="33071" y="3395332"/>
                    <a:pt x="73863" y="3395332"/>
                  </a:cubicBezTo>
                  <a:lnTo>
                    <a:pt x="73863" y="3395332"/>
                  </a:lnTo>
                  <a:cubicBezTo>
                    <a:pt x="225019" y="3395332"/>
                    <a:pt x="347688" y="3273031"/>
                    <a:pt x="348120" y="3121863"/>
                  </a:cubicBezTo>
                  <a:lnTo>
                    <a:pt x="353619" y="1224902"/>
                  </a:lnTo>
                  <a:cubicBezTo>
                    <a:pt x="354063" y="1073124"/>
                    <a:pt x="231140" y="949846"/>
                    <a:pt x="79362" y="949846"/>
                  </a:cubicBezTo>
                  <a:lnTo>
                    <a:pt x="73863" y="949846"/>
                  </a:lnTo>
                  <a:cubicBezTo>
                    <a:pt x="33071" y="949846"/>
                    <a:pt x="0" y="916775"/>
                    <a:pt x="0" y="875982"/>
                  </a:cubicBezTo>
                  <a:lnTo>
                    <a:pt x="0" y="436410"/>
                  </a:lnTo>
                  <a:cubicBezTo>
                    <a:pt x="0" y="195389"/>
                    <a:pt x="195390" y="0"/>
                    <a:pt x="436410" y="0"/>
                  </a:cubicBezTo>
                  <a:lnTo>
                    <a:pt x="8961603" y="0"/>
                  </a:lnTo>
                  <a:cubicBezTo>
                    <a:pt x="9202610" y="0"/>
                    <a:pt x="9398000" y="195389"/>
                    <a:pt x="9398000" y="436410"/>
                  </a:cubicBezTo>
                  <a:close/>
                </a:path>
              </a:pathLst>
            </a:custGeom>
            <a:blipFill>
              <a:blip r:embed="rId3"/>
              <a:stretch>
                <a:fillRect l="0" t="-11032" r="0" b="-11032"/>
              </a:stretch>
            </a:blipFill>
          </p:spPr>
        </p:sp>
      </p:grpSp>
      <p:sp>
        <p:nvSpPr>
          <p:cNvPr name="TextBox 8" id="8"/>
          <p:cNvSpPr txBox="true"/>
          <p:nvPr/>
        </p:nvSpPr>
        <p:spPr>
          <a:xfrm rot="0">
            <a:off x="309873" y="1756693"/>
            <a:ext cx="11025089" cy="8327082"/>
          </a:xfrm>
          <a:prstGeom prst="rect">
            <a:avLst/>
          </a:prstGeom>
        </p:spPr>
        <p:txBody>
          <a:bodyPr anchor="t" rtlCol="false" tIns="0" lIns="0" bIns="0" rIns="0">
            <a:spAutoFit/>
          </a:bodyPr>
          <a:lstStyle/>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 IT IS IMG[HEIGHT, WIDTH]</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SAVE_IMAGE</a:t>
            </a:r>
            <a:r>
              <a:rPr lang="en-US" sz="2576">
                <a:solidFill>
                  <a:srgbClr val="FFFFFF"/>
                </a:solidFill>
                <a:latin typeface="HK Grotesk"/>
                <a:ea typeface="HK Grotesk"/>
                <a:cs typeface="HK Grotesk"/>
                <a:sym typeface="HK Grotesk"/>
              </a:rPr>
              <a:t> = IMG_COPY[MIN(IY-1, Y-1):MAX(IY-1, Y-1), MIN(IX-1, X-1):MAX(IX-1,</a:t>
            </a:r>
            <a:r>
              <a:rPr lang="en-US" sz="2576">
                <a:solidFill>
                  <a:srgbClr val="FFFFFF"/>
                </a:solidFill>
                <a:latin typeface="HK Grotesk"/>
                <a:ea typeface="HK Grotesk"/>
                <a:cs typeface="HK Grotesk"/>
                <a:sym typeface="HK Grotesk"/>
              </a:rPr>
              <a:t> x-1)]</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CV2.IMW</a:t>
            </a:r>
            <a:r>
              <a:rPr lang="en-US" sz="2576">
                <a:solidFill>
                  <a:srgbClr val="FFFFFF"/>
                </a:solidFill>
                <a:latin typeface="HK Grotesk"/>
                <a:ea typeface="HK Grotesk"/>
                <a:cs typeface="HK Grotesk"/>
                <a:sym typeface="HK Grotesk"/>
              </a:rPr>
              <a:t>rite(r".\ImageProcessing\Cropped_image.jpg", save_image)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cv2.imshow("Saving the image", save_image)</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cv2.namedWindow(winname="Crop the window")</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cv2.setMouseCallback("Crop the window",</a:t>
            </a:r>
            <a:r>
              <a:rPr lang="en-US" sz="2576">
                <a:solidFill>
                  <a:srgbClr val="FFFFFF"/>
                </a:solidFill>
                <a:latin typeface="HK Grotesk"/>
                <a:ea typeface="HK Grotesk"/>
                <a:cs typeface="HK Grotesk"/>
                <a:sym typeface="HK Grotesk"/>
              </a:rPr>
              <a:t> </a:t>
            </a:r>
            <a:r>
              <a:rPr lang="en-US" sz="2576">
                <a:solidFill>
                  <a:srgbClr val="FFFFFF"/>
                </a:solidFill>
                <a:latin typeface="HK Grotesk"/>
                <a:ea typeface="HK Grotesk"/>
                <a:cs typeface="HK Grotesk"/>
                <a:sym typeface="HK Grotesk"/>
              </a:rPr>
              <a:t>draw)</a:t>
            </a:r>
          </a:p>
          <a:p>
            <a:pPr algn="l" marL="556370" indent="-278185" lvl="1">
              <a:lnSpc>
                <a:spcPts val="3917"/>
              </a:lnSpc>
              <a:buFont typeface="Arial"/>
              <a:buChar char="•"/>
            </a:pP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while True:</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CV2.</a:t>
            </a:r>
            <a:r>
              <a:rPr lang="en-US" sz="2576">
                <a:solidFill>
                  <a:srgbClr val="FFFFFF"/>
                </a:solidFill>
                <a:latin typeface="HK Grotesk"/>
                <a:ea typeface="HK Grotesk"/>
                <a:cs typeface="HK Grotesk"/>
                <a:sym typeface="HK Grotesk"/>
              </a:rPr>
              <a:t>imshow("Crop the</a:t>
            </a:r>
            <a:r>
              <a:rPr lang="en-US" sz="2576">
                <a:solidFill>
                  <a:srgbClr val="FFFFFF"/>
                </a:solidFill>
                <a:latin typeface="HK Grotesk"/>
                <a:ea typeface="HK Grotesk"/>
                <a:cs typeface="HK Grotesk"/>
                <a:sym typeface="HK Grotesk"/>
              </a:rPr>
              <a:t> W</a:t>
            </a:r>
            <a:r>
              <a:rPr lang="en-US" sz="2576">
                <a:solidFill>
                  <a:srgbClr val="FFFFFF"/>
                </a:solidFill>
                <a:latin typeface="HK Grotesk"/>
                <a:ea typeface="HK Grotesk"/>
                <a:cs typeface="HK Grotesk"/>
                <a:sym typeface="HK Grotesk"/>
              </a:rPr>
              <a:t>indow", img)</a:t>
            </a:r>
            <a:r>
              <a:rPr lang="en-US" sz="2576">
                <a:solidFill>
                  <a:srgbClr val="FFFFFF"/>
                </a:solidFill>
                <a:latin typeface="HK Grotesk"/>
                <a:ea typeface="HK Grotesk"/>
                <a:cs typeface="HK Grotesk"/>
                <a:sym typeface="HK Grotesk"/>
              </a:rPr>
              <a:t>    </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IF</a:t>
            </a:r>
            <a:r>
              <a:rPr lang="en-US" sz="2576">
                <a:solidFill>
                  <a:srgbClr val="FFFFFF"/>
                </a:solidFill>
                <a:latin typeface="HK Grotesk"/>
                <a:ea typeface="HK Grotesk"/>
                <a:cs typeface="HK Grotesk"/>
                <a:sym typeface="HK Grotesk"/>
              </a:rPr>
              <a:t> cv2.waitKey(1) &amp; 0xFF == ord('x'):</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break</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 destroy all the windows</a:t>
            </a:r>
          </a:p>
          <a:p>
            <a:pPr algn="l" marL="556370" indent="-278185" lvl="1">
              <a:lnSpc>
                <a:spcPts val="3917"/>
              </a:lnSpc>
              <a:buFont typeface="Arial"/>
              <a:buChar char="•"/>
            </a:pPr>
            <a:r>
              <a:rPr lang="en-US" sz="2576">
                <a:solidFill>
                  <a:srgbClr val="FFFFFF"/>
                </a:solidFill>
                <a:latin typeface="HK Grotesk"/>
                <a:ea typeface="HK Grotesk"/>
                <a:cs typeface="HK Grotesk"/>
                <a:sym typeface="HK Grotesk"/>
              </a:rPr>
              <a:t>cv2.destroyAllWindows()</a:t>
            </a:r>
          </a:p>
          <a:p>
            <a:pPr algn="l">
              <a:lnSpc>
                <a:spcPts val="3917"/>
              </a:lnSpc>
            </a:pPr>
          </a:p>
        </p:txBody>
      </p:sp>
      <p:grpSp>
        <p:nvGrpSpPr>
          <p:cNvPr name="Group 9" id="9"/>
          <p:cNvGrpSpPr/>
          <p:nvPr/>
        </p:nvGrpSpPr>
        <p:grpSpPr>
          <a:xfrm rot="0">
            <a:off x="2643777" y="203225"/>
            <a:ext cx="8386856" cy="1997246"/>
            <a:chOff x="0" y="0"/>
            <a:chExt cx="11182474" cy="2662995"/>
          </a:xfrm>
        </p:grpSpPr>
        <p:sp>
          <p:nvSpPr>
            <p:cNvPr name="TextBox 10" id="10"/>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1" id="11"/>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Making the Cropping Tool with Opencv</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0236261" y="2531028"/>
            <a:ext cx="7839817" cy="7501784"/>
            <a:chOff x="0" y="0"/>
            <a:chExt cx="2064808" cy="1975779"/>
          </a:xfrm>
        </p:grpSpPr>
        <p:sp>
          <p:nvSpPr>
            <p:cNvPr name="Freeform 3" id="3"/>
            <p:cNvSpPr/>
            <p:nvPr/>
          </p:nvSpPr>
          <p:spPr>
            <a:xfrm flipH="false" flipV="false" rot="0">
              <a:off x="0" y="0"/>
              <a:ext cx="2064808" cy="1975779"/>
            </a:xfrm>
            <a:custGeom>
              <a:avLst/>
              <a:gdLst/>
              <a:ahLst/>
              <a:cxnLst/>
              <a:rect r="r" b="b" t="t" l="l"/>
              <a:pathLst>
                <a:path h="1975779" w="2064808">
                  <a:moveTo>
                    <a:pt x="50363" y="0"/>
                  </a:moveTo>
                  <a:lnTo>
                    <a:pt x="2014444" y="0"/>
                  </a:lnTo>
                  <a:cubicBezTo>
                    <a:pt x="2042259" y="0"/>
                    <a:pt x="2064808" y="22548"/>
                    <a:pt x="2064808" y="50363"/>
                  </a:cubicBezTo>
                  <a:lnTo>
                    <a:pt x="2064808" y="1925415"/>
                  </a:lnTo>
                  <a:cubicBezTo>
                    <a:pt x="2064808" y="1938773"/>
                    <a:pt x="2059502" y="1951583"/>
                    <a:pt x="2050057" y="1961028"/>
                  </a:cubicBezTo>
                  <a:cubicBezTo>
                    <a:pt x="2040612" y="1970473"/>
                    <a:pt x="2027802" y="1975779"/>
                    <a:pt x="2014444" y="1975779"/>
                  </a:cubicBezTo>
                  <a:lnTo>
                    <a:pt x="50363" y="1975779"/>
                  </a:lnTo>
                  <a:cubicBezTo>
                    <a:pt x="22548" y="1975779"/>
                    <a:pt x="0" y="1953230"/>
                    <a:pt x="0" y="1925415"/>
                  </a:cubicBezTo>
                  <a:lnTo>
                    <a:pt x="0" y="50363"/>
                  </a:lnTo>
                  <a:cubicBezTo>
                    <a:pt x="0" y="22548"/>
                    <a:pt x="22548" y="0"/>
                    <a:pt x="50363" y="0"/>
                  </a:cubicBezTo>
                  <a:close/>
                </a:path>
              </a:pathLst>
            </a:custGeom>
            <a:solidFill>
              <a:srgbClr val="F1E9E9">
                <a:alpha val="19608"/>
              </a:srgbClr>
            </a:solidFill>
          </p:spPr>
        </p:sp>
        <p:sp>
          <p:nvSpPr>
            <p:cNvPr name="TextBox 4" id="4"/>
            <p:cNvSpPr txBox="true"/>
            <p:nvPr/>
          </p:nvSpPr>
          <p:spPr>
            <a:xfrm>
              <a:off x="0" y="-57150"/>
              <a:ext cx="2064808" cy="2032929"/>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0" y="2361222"/>
            <a:ext cx="9355049" cy="6835508"/>
          </a:xfrm>
          <a:custGeom>
            <a:avLst/>
            <a:gdLst/>
            <a:ahLst/>
            <a:cxnLst/>
            <a:rect r="r" b="b" t="t" l="l"/>
            <a:pathLst>
              <a:path h="6835508" w="9355049">
                <a:moveTo>
                  <a:pt x="0" y="0"/>
                </a:moveTo>
                <a:lnTo>
                  <a:pt x="9355049" y="0"/>
                </a:lnTo>
                <a:lnTo>
                  <a:pt x="9355049" y="6835509"/>
                </a:lnTo>
                <a:lnTo>
                  <a:pt x="0" y="6835509"/>
                </a:lnTo>
                <a:lnTo>
                  <a:pt x="0" y="0"/>
                </a:lnTo>
                <a:close/>
              </a:path>
            </a:pathLst>
          </a:custGeom>
          <a:blipFill>
            <a:blip r:embed="rId2"/>
            <a:stretch>
              <a:fillRect l="-25518" t="0" r="-4379" b="0"/>
            </a:stretch>
          </a:blipFill>
        </p:spPr>
      </p:sp>
      <p:sp>
        <p:nvSpPr>
          <p:cNvPr name="Freeform 6" id="6"/>
          <p:cNvSpPr/>
          <p:nvPr/>
        </p:nvSpPr>
        <p:spPr>
          <a:xfrm flipH="false" flipV="false" rot="5400000">
            <a:off x="-1853716" y="-1951818"/>
            <a:ext cx="7755972" cy="15569825"/>
          </a:xfrm>
          <a:custGeom>
            <a:avLst/>
            <a:gdLst/>
            <a:ahLst/>
            <a:cxnLst/>
            <a:rect r="r" b="b" t="t" l="l"/>
            <a:pathLst>
              <a:path h="15569825" w="7755972">
                <a:moveTo>
                  <a:pt x="0" y="0"/>
                </a:moveTo>
                <a:lnTo>
                  <a:pt x="7755973" y="0"/>
                </a:lnTo>
                <a:lnTo>
                  <a:pt x="7755973" y="15569825"/>
                </a:lnTo>
                <a:lnTo>
                  <a:pt x="0" y="15569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37176" y="357169"/>
            <a:ext cx="10025993" cy="1390650"/>
          </a:xfrm>
          <a:prstGeom prst="rect">
            <a:avLst/>
          </a:prstGeom>
        </p:spPr>
        <p:txBody>
          <a:bodyPr anchor="t" rtlCol="false" tIns="0" lIns="0" bIns="0" rIns="0">
            <a:spAutoFit/>
          </a:bodyPr>
          <a:lstStyle/>
          <a:p>
            <a:pPr algn="ctr">
              <a:lnSpc>
                <a:spcPts val="10919"/>
              </a:lnSpc>
              <a:spcBef>
                <a:spcPct val="0"/>
              </a:spcBef>
            </a:pPr>
            <a:r>
              <a:rPr lang="en-US" b="true" sz="9099">
                <a:solidFill>
                  <a:srgbClr val="FFFFFF"/>
                </a:solidFill>
                <a:latin typeface="HK Grotesk Bold"/>
                <a:ea typeface="HK Grotesk Bold"/>
                <a:cs typeface="HK Grotesk Bold"/>
                <a:sym typeface="HK Grotesk Bold"/>
              </a:rPr>
              <a:t>Working with Video</a:t>
            </a:r>
          </a:p>
        </p:txBody>
      </p:sp>
      <p:sp>
        <p:nvSpPr>
          <p:cNvPr name="TextBox 8" id="8"/>
          <p:cNvSpPr txBox="true"/>
          <p:nvPr/>
        </p:nvSpPr>
        <p:spPr>
          <a:xfrm rot="0">
            <a:off x="12682609" y="560774"/>
            <a:ext cx="4576691" cy="1800448"/>
          </a:xfrm>
          <a:prstGeom prst="rect">
            <a:avLst/>
          </a:prstGeom>
        </p:spPr>
        <p:txBody>
          <a:bodyPr anchor="t" rtlCol="false" tIns="0" lIns="0" bIns="0" rIns="0">
            <a:spAutoFit/>
          </a:bodyPr>
          <a:lstStyle/>
          <a:p>
            <a:pPr algn="ctr">
              <a:lnSpc>
                <a:spcPts val="4799"/>
              </a:lnSpc>
              <a:spcBef>
                <a:spcPct val="0"/>
              </a:spcBef>
            </a:pPr>
            <a:r>
              <a:rPr lang="en-US" b="true" sz="3999">
                <a:solidFill>
                  <a:srgbClr val="FFFFFF"/>
                </a:solidFill>
                <a:latin typeface="HK Grotesk Bold"/>
                <a:ea typeface="HK Grotesk Bold"/>
                <a:cs typeface="HK Grotesk Bold"/>
                <a:sym typeface="HK Grotesk Bold"/>
              </a:rPr>
              <a:t>Capture from Webcam and Saving it:</a:t>
            </a:r>
          </a:p>
        </p:txBody>
      </p:sp>
      <p:sp>
        <p:nvSpPr>
          <p:cNvPr name="TextBox 9" id="9"/>
          <p:cNvSpPr txBox="true"/>
          <p:nvPr/>
        </p:nvSpPr>
        <p:spPr>
          <a:xfrm rot="0">
            <a:off x="10236261" y="2923728"/>
            <a:ext cx="7664229" cy="6554391"/>
          </a:xfrm>
          <a:prstGeom prst="rect">
            <a:avLst/>
          </a:prstGeom>
        </p:spPr>
        <p:txBody>
          <a:bodyPr anchor="t" rtlCol="false" tIns="0" lIns="0" bIns="0" rIns="0">
            <a:spAutoFit/>
          </a:bodyPr>
          <a:lstStyle/>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import cv2</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import numpy as np</a:t>
            </a:r>
          </a:p>
          <a:p>
            <a:pPr algn="l" marL="582922" indent="-291461" lvl="1">
              <a:lnSpc>
                <a:spcPts val="3239"/>
              </a:lnSpc>
              <a:buFont typeface="Arial"/>
              <a:buChar char="•"/>
            </a:pP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cap = cv2.VideoCapture(0)</a:t>
            </a:r>
          </a:p>
          <a:p>
            <a:pPr algn="l" marL="582922" indent="-291461" lvl="1">
              <a:lnSpc>
                <a:spcPts val="3239"/>
              </a:lnSpc>
              <a:buFont typeface="Arial"/>
              <a:buChar char="•"/>
            </a:pP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fetching the exat dimenrsions of webcam</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frame_width = int(cap.get(cv2.CAP_PROP_FRAME_WIDTH))</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frame_height = int(cap.get(cv2.CAP_PROP_FRAME_HEIGHT))</a:t>
            </a:r>
          </a:p>
          <a:p>
            <a:pPr algn="l" marL="582922" indent="-291461" lvl="1">
              <a:lnSpc>
                <a:spcPts val="3239"/>
              </a:lnSpc>
              <a:buFont typeface="Arial"/>
              <a:buChar char="•"/>
            </a:pP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saving the image</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fourcc = cv2.VideoWriter_fourcc(*'XVID')</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out = cv2.VideoWriter(r"./SavedVideo4.avi", fourcc,20.00, (frame_width, frame_height))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0236261" y="2531028"/>
            <a:ext cx="7839817" cy="7501784"/>
            <a:chOff x="0" y="0"/>
            <a:chExt cx="2064808" cy="1975779"/>
          </a:xfrm>
        </p:grpSpPr>
        <p:sp>
          <p:nvSpPr>
            <p:cNvPr name="Freeform 3" id="3"/>
            <p:cNvSpPr/>
            <p:nvPr/>
          </p:nvSpPr>
          <p:spPr>
            <a:xfrm flipH="false" flipV="false" rot="0">
              <a:off x="0" y="0"/>
              <a:ext cx="2064808" cy="1975779"/>
            </a:xfrm>
            <a:custGeom>
              <a:avLst/>
              <a:gdLst/>
              <a:ahLst/>
              <a:cxnLst/>
              <a:rect r="r" b="b" t="t" l="l"/>
              <a:pathLst>
                <a:path h="1975779" w="2064808">
                  <a:moveTo>
                    <a:pt x="50363" y="0"/>
                  </a:moveTo>
                  <a:lnTo>
                    <a:pt x="2014444" y="0"/>
                  </a:lnTo>
                  <a:cubicBezTo>
                    <a:pt x="2042259" y="0"/>
                    <a:pt x="2064808" y="22548"/>
                    <a:pt x="2064808" y="50363"/>
                  </a:cubicBezTo>
                  <a:lnTo>
                    <a:pt x="2064808" y="1925415"/>
                  </a:lnTo>
                  <a:cubicBezTo>
                    <a:pt x="2064808" y="1938773"/>
                    <a:pt x="2059502" y="1951583"/>
                    <a:pt x="2050057" y="1961028"/>
                  </a:cubicBezTo>
                  <a:cubicBezTo>
                    <a:pt x="2040612" y="1970473"/>
                    <a:pt x="2027802" y="1975779"/>
                    <a:pt x="2014444" y="1975779"/>
                  </a:cubicBezTo>
                  <a:lnTo>
                    <a:pt x="50363" y="1975779"/>
                  </a:lnTo>
                  <a:cubicBezTo>
                    <a:pt x="22548" y="1975779"/>
                    <a:pt x="0" y="1953230"/>
                    <a:pt x="0" y="1925415"/>
                  </a:cubicBezTo>
                  <a:lnTo>
                    <a:pt x="0" y="50363"/>
                  </a:lnTo>
                  <a:cubicBezTo>
                    <a:pt x="0" y="22548"/>
                    <a:pt x="22548" y="0"/>
                    <a:pt x="50363" y="0"/>
                  </a:cubicBezTo>
                  <a:close/>
                </a:path>
              </a:pathLst>
            </a:custGeom>
            <a:solidFill>
              <a:srgbClr val="F1E9E9">
                <a:alpha val="19608"/>
              </a:srgbClr>
            </a:solidFill>
          </p:spPr>
        </p:sp>
        <p:sp>
          <p:nvSpPr>
            <p:cNvPr name="TextBox 4" id="4"/>
            <p:cNvSpPr txBox="true"/>
            <p:nvPr/>
          </p:nvSpPr>
          <p:spPr>
            <a:xfrm>
              <a:off x="0" y="-57150"/>
              <a:ext cx="2064808" cy="2032929"/>
            </a:xfrm>
            <a:prstGeom prst="rect">
              <a:avLst/>
            </a:prstGeom>
          </p:spPr>
          <p:txBody>
            <a:bodyPr anchor="ctr" rtlCol="false" tIns="50800" lIns="50800" bIns="50800" rIns="50800"/>
            <a:lstStyle/>
            <a:p>
              <a:pPr algn="ctr">
                <a:lnSpc>
                  <a:spcPts val="3220"/>
                </a:lnSpc>
              </a:pPr>
            </a:p>
          </p:txBody>
        </p:sp>
      </p:grpSp>
      <p:sp>
        <p:nvSpPr>
          <p:cNvPr name="Freeform 5" id="5"/>
          <p:cNvSpPr/>
          <p:nvPr/>
        </p:nvSpPr>
        <p:spPr>
          <a:xfrm flipH="false" flipV="false" rot="0">
            <a:off x="0" y="2361222"/>
            <a:ext cx="9441889" cy="6897078"/>
          </a:xfrm>
          <a:custGeom>
            <a:avLst/>
            <a:gdLst/>
            <a:ahLst/>
            <a:cxnLst/>
            <a:rect r="r" b="b" t="t" l="l"/>
            <a:pathLst>
              <a:path h="6897078" w="9441889">
                <a:moveTo>
                  <a:pt x="0" y="0"/>
                </a:moveTo>
                <a:lnTo>
                  <a:pt x="9441889" y="0"/>
                </a:lnTo>
                <a:lnTo>
                  <a:pt x="9441889" y="6897078"/>
                </a:lnTo>
                <a:lnTo>
                  <a:pt x="0" y="6897078"/>
                </a:lnTo>
                <a:lnTo>
                  <a:pt x="0" y="0"/>
                </a:lnTo>
                <a:close/>
              </a:path>
            </a:pathLst>
          </a:custGeom>
          <a:blipFill>
            <a:blip r:embed="rId2"/>
            <a:stretch>
              <a:fillRect l="-4154" t="0" r="-25708" b="0"/>
            </a:stretch>
          </a:blipFill>
        </p:spPr>
      </p:sp>
      <p:sp>
        <p:nvSpPr>
          <p:cNvPr name="Freeform 6" id="6"/>
          <p:cNvSpPr/>
          <p:nvPr/>
        </p:nvSpPr>
        <p:spPr>
          <a:xfrm flipH="false" flipV="false" rot="5400000">
            <a:off x="-1853716" y="-1951818"/>
            <a:ext cx="7755972" cy="15569825"/>
          </a:xfrm>
          <a:custGeom>
            <a:avLst/>
            <a:gdLst/>
            <a:ahLst/>
            <a:cxnLst/>
            <a:rect r="r" b="b" t="t" l="l"/>
            <a:pathLst>
              <a:path h="15569825" w="7755972">
                <a:moveTo>
                  <a:pt x="0" y="0"/>
                </a:moveTo>
                <a:lnTo>
                  <a:pt x="7755973" y="0"/>
                </a:lnTo>
                <a:lnTo>
                  <a:pt x="7755973" y="15569825"/>
                </a:lnTo>
                <a:lnTo>
                  <a:pt x="0" y="15569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37176" y="357169"/>
            <a:ext cx="10025993" cy="1390650"/>
          </a:xfrm>
          <a:prstGeom prst="rect">
            <a:avLst/>
          </a:prstGeom>
        </p:spPr>
        <p:txBody>
          <a:bodyPr anchor="t" rtlCol="false" tIns="0" lIns="0" bIns="0" rIns="0">
            <a:spAutoFit/>
          </a:bodyPr>
          <a:lstStyle/>
          <a:p>
            <a:pPr algn="ctr">
              <a:lnSpc>
                <a:spcPts val="10919"/>
              </a:lnSpc>
              <a:spcBef>
                <a:spcPct val="0"/>
              </a:spcBef>
            </a:pPr>
            <a:r>
              <a:rPr lang="en-US" b="true" sz="9099">
                <a:solidFill>
                  <a:srgbClr val="FFFFFF"/>
                </a:solidFill>
                <a:latin typeface="HK Grotesk Bold"/>
                <a:ea typeface="HK Grotesk Bold"/>
                <a:cs typeface="HK Grotesk Bold"/>
                <a:sym typeface="HK Grotesk Bold"/>
              </a:rPr>
              <a:t>Working with Video</a:t>
            </a:r>
          </a:p>
        </p:txBody>
      </p:sp>
      <p:sp>
        <p:nvSpPr>
          <p:cNvPr name="TextBox 8" id="8"/>
          <p:cNvSpPr txBox="true"/>
          <p:nvPr/>
        </p:nvSpPr>
        <p:spPr>
          <a:xfrm rot="0">
            <a:off x="12682609" y="560774"/>
            <a:ext cx="4576691" cy="1800448"/>
          </a:xfrm>
          <a:prstGeom prst="rect">
            <a:avLst/>
          </a:prstGeom>
        </p:spPr>
        <p:txBody>
          <a:bodyPr anchor="t" rtlCol="false" tIns="0" lIns="0" bIns="0" rIns="0">
            <a:spAutoFit/>
          </a:bodyPr>
          <a:lstStyle/>
          <a:p>
            <a:pPr algn="ctr">
              <a:lnSpc>
                <a:spcPts val="4799"/>
              </a:lnSpc>
              <a:spcBef>
                <a:spcPct val="0"/>
              </a:spcBef>
            </a:pPr>
            <a:r>
              <a:rPr lang="en-US" b="true" sz="3999">
                <a:solidFill>
                  <a:srgbClr val="FFFFFF"/>
                </a:solidFill>
                <a:latin typeface="HK Grotesk Bold"/>
                <a:ea typeface="HK Grotesk Bold"/>
                <a:cs typeface="HK Grotesk Bold"/>
                <a:sym typeface="HK Grotesk Bold"/>
              </a:rPr>
              <a:t>Capture from Webcam and Saving it:</a:t>
            </a:r>
          </a:p>
        </p:txBody>
      </p:sp>
      <p:sp>
        <p:nvSpPr>
          <p:cNvPr name="TextBox 9" id="9"/>
          <p:cNvSpPr txBox="true"/>
          <p:nvPr/>
        </p:nvSpPr>
        <p:spPr>
          <a:xfrm rot="0">
            <a:off x="10236261" y="2923728"/>
            <a:ext cx="8051739" cy="6554391"/>
          </a:xfrm>
          <a:prstGeom prst="rect">
            <a:avLst/>
          </a:prstGeom>
        </p:spPr>
        <p:txBody>
          <a:bodyPr anchor="t" rtlCol="false" tIns="0" lIns="0" bIns="0" rIns="0">
            <a:spAutoFit/>
          </a:bodyPr>
          <a:lstStyle/>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wh</a:t>
            </a:r>
            <a:r>
              <a:rPr lang="en-US" b="true" sz="2699">
                <a:solidFill>
                  <a:srgbClr val="FFFFFF"/>
                </a:solidFill>
                <a:latin typeface="HK Grotesk Bold"/>
                <a:ea typeface="HK Grotesk Bold"/>
                <a:cs typeface="HK Grotesk Bold"/>
                <a:sym typeface="HK Grotesk Bold"/>
              </a:rPr>
              <a:t>ile True:</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ret, frame = cap.read()</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 img_edited = cv2.cvtColor(frame, cv2.COLOR_BGR2HSV)</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out.write(frame)</a:t>
            </a:r>
          </a:p>
          <a:p>
            <a:pPr algn="l" marL="582922" indent="-291461" lvl="1">
              <a:lnSpc>
                <a:spcPts val="3239"/>
              </a:lnSpc>
              <a:buFont typeface="Arial"/>
              <a:buChar char="•"/>
            </a:pP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cv2.imshow("webcam", frame)</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print(ret)</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if cv2.waitKey(1) &amp; 0xFF == ord('x'):</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        break</a:t>
            </a:r>
          </a:p>
          <a:p>
            <a:pPr algn="l" marL="582922" indent="-291461" lvl="1">
              <a:lnSpc>
                <a:spcPts val="3239"/>
              </a:lnSpc>
              <a:buFont typeface="Arial"/>
              <a:buChar char="•"/>
            </a:pP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cap.release()</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out.release()</a:t>
            </a:r>
          </a:p>
          <a:p>
            <a:pPr algn="l" marL="582922" indent="-291461" lvl="1">
              <a:lnSpc>
                <a:spcPts val="3239"/>
              </a:lnSpc>
              <a:buFont typeface="Arial"/>
              <a:buChar char="•"/>
            </a:pPr>
            <a:r>
              <a:rPr lang="en-US" b="true" sz="2699">
                <a:solidFill>
                  <a:srgbClr val="FFFFFF"/>
                </a:solidFill>
                <a:latin typeface="HK Grotesk Bold"/>
                <a:ea typeface="HK Grotesk Bold"/>
                <a:cs typeface="HK Grotesk Bold"/>
                <a:sym typeface="HK Grotesk Bold"/>
              </a:rPr>
              <a:t>cv2.destroyAllWindows()</a:t>
            </a:r>
          </a:p>
          <a:p>
            <a:pPr algn="l" marL="582922" indent="-291461" lvl="1">
              <a:lnSpc>
                <a:spcPts val="3239"/>
              </a:lnSpc>
              <a:buFont typeface="Arial"/>
              <a:buChar char="•"/>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449087" y="2828719"/>
            <a:ext cx="8376018" cy="7168811"/>
            <a:chOff x="0" y="0"/>
            <a:chExt cx="2206029" cy="1888082"/>
          </a:xfrm>
        </p:grpSpPr>
        <p:sp>
          <p:nvSpPr>
            <p:cNvPr name="Freeform 3" id="3"/>
            <p:cNvSpPr/>
            <p:nvPr/>
          </p:nvSpPr>
          <p:spPr>
            <a:xfrm flipH="false" flipV="false" rot="0">
              <a:off x="0" y="0"/>
              <a:ext cx="2206029" cy="1888082"/>
            </a:xfrm>
            <a:custGeom>
              <a:avLst/>
              <a:gdLst/>
              <a:ahLst/>
              <a:cxnLst/>
              <a:rect r="r" b="b" t="t" l="l"/>
              <a:pathLst>
                <a:path h="1888082" w="2206029">
                  <a:moveTo>
                    <a:pt x="47139" y="0"/>
                  </a:moveTo>
                  <a:lnTo>
                    <a:pt x="2158890" y="0"/>
                  </a:lnTo>
                  <a:cubicBezTo>
                    <a:pt x="2184924" y="0"/>
                    <a:pt x="2206029" y="21105"/>
                    <a:pt x="2206029" y="47139"/>
                  </a:cubicBezTo>
                  <a:lnTo>
                    <a:pt x="2206029" y="1840943"/>
                  </a:lnTo>
                  <a:cubicBezTo>
                    <a:pt x="2206029" y="1866977"/>
                    <a:pt x="2184924" y="1888082"/>
                    <a:pt x="2158890" y="1888082"/>
                  </a:cubicBezTo>
                  <a:lnTo>
                    <a:pt x="47139" y="1888082"/>
                  </a:lnTo>
                  <a:cubicBezTo>
                    <a:pt x="21105" y="1888082"/>
                    <a:pt x="0" y="1866977"/>
                    <a:pt x="0" y="1840943"/>
                  </a:cubicBezTo>
                  <a:lnTo>
                    <a:pt x="0" y="47139"/>
                  </a:lnTo>
                  <a:cubicBezTo>
                    <a:pt x="0" y="21105"/>
                    <a:pt x="21105" y="0"/>
                    <a:pt x="47139" y="0"/>
                  </a:cubicBezTo>
                  <a:close/>
                </a:path>
              </a:pathLst>
            </a:custGeom>
            <a:solidFill>
              <a:srgbClr val="F1E9E9">
                <a:alpha val="19608"/>
              </a:srgbClr>
            </a:solidFill>
          </p:spPr>
        </p:sp>
        <p:sp>
          <p:nvSpPr>
            <p:cNvPr name="TextBox 4" id="4"/>
            <p:cNvSpPr txBox="true"/>
            <p:nvPr/>
          </p:nvSpPr>
          <p:spPr>
            <a:xfrm>
              <a:off x="0" y="-57150"/>
              <a:ext cx="2206029" cy="1945232"/>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449087" y="468176"/>
            <a:ext cx="14243754" cy="2159097"/>
            <a:chOff x="0" y="0"/>
            <a:chExt cx="18991672" cy="2878796"/>
          </a:xfrm>
        </p:grpSpPr>
        <p:sp>
          <p:nvSpPr>
            <p:cNvPr name="TextBox 6" id="6"/>
            <p:cNvSpPr txBox="true"/>
            <p:nvPr/>
          </p:nvSpPr>
          <p:spPr>
            <a:xfrm rot="0">
              <a:off x="0" y="2429104"/>
              <a:ext cx="18991672"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7" id="7"/>
            <p:cNvSpPr txBox="true"/>
            <p:nvPr/>
          </p:nvSpPr>
          <p:spPr>
            <a:xfrm rot="0">
              <a:off x="0" y="-9525"/>
              <a:ext cx="18991672" cy="1851025"/>
            </a:xfrm>
            <a:prstGeom prst="rect">
              <a:avLst/>
            </a:prstGeom>
          </p:spPr>
          <p:txBody>
            <a:bodyPr anchor="t" rtlCol="false" tIns="0" lIns="0" bIns="0" rIns="0">
              <a:spAutoFit/>
            </a:bodyPr>
            <a:lstStyle/>
            <a:p>
              <a:pPr algn="l" marL="0" indent="0" lvl="0">
                <a:lnSpc>
                  <a:spcPts val="10919"/>
                </a:lnSpc>
                <a:spcBef>
                  <a:spcPct val="0"/>
                </a:spcBef>
              </a:pPr>
              <a:r>
                <a:rPr lang="en-US" b="true" sz="9099">
                  <a:solidFill>
                    <a:srgbClr val="F1E9E9"/>
                  </a:solidFill>
                  <a:latin typeface="Open Sauce Semi-Bold"/>
                  <a:ea typeface="Open Sauce Semi-Bold"/>
                  <a:cs typeface="Open Sauce Semi-Bold"/>
                  <a:sym typeface="Open Sauce Semi-Bold"/>
                </a:rPr>
                <a:t>Image Enhancement</a:t>
              </a:r>
            </a:p>
          </p:txBody>
        </p:sp>
      </p:grpSp>
      <p:grpSp>
        <p:nvGrpSpPr>
          <p:cNvPr name="Group 8" id="8"/>
          <p:cNvGrpSpPr>
            <a:grpSpLocks noChangeAspect="true"/>
          </p:cNvGrpSpPr>
          <p:nvPr/>
        </p:nvGrpSpPr>
        <p:grpSpPr>
          <a:xfrm rot="-5400000">
            <a:off x="12562687" y="-784145"/>
            <a:ext cx="6623758" cy="13461131"/>
            <a:chOff x="0" y="0"/>
            <a:chExt cx="5001260" cy="10163810"/>
          </a:xfrm>
        </p:grpSpPr>
        <p:sp>
          <p:nvSpPr>
            <p:cNvPr name="Freeform 9" id="9"/>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10" id="10"/>
            <p:cNvSpPr/>
            <p:nvPr/>
          </p:nvSpPr>
          <p:spPr>
            <a:xfrm flipH="false" flipV="false" rot="5400000">
              <a:off x="-2194852" y="2822410"/>
              <a:ext cx="9398000" cy="4330776"/>
            </a:xfrm>
            <a:custGeom>
              <a:avLst/>
              <a:gdLst/>
              <a:ahLst/>
              <a:cxnLst/>
              <a:rect r="r" b="b" t="t" l="l"/>
              <a:pathLst>
                <a:path h="4330776" w="9398000">
                  <a:moveTo>
                    <a:pt x="9398000" y="436410"/>
                  </a:moveTo>
                  <a:lnTo>
                    <a:pt x="9398000" y="3894366"/>
                  </a:lnTo>
                  <a:cubicBezTo>
                    <a:pt x="9398000" y="4135387"/>
                    <a:pt x="9202610" y="4330776"/>
                    <a:pt x="8961590" y="4330776"/>
                  </a:cubicBezTo>
                  <a:lnTo>
                    <a:pt x="436410" y="4330776"/>
                  </a:lnTo>
                  <a:cubicBezTo>
                    <a:pt x="195390" y="4330776"/>
                    <a:pt x="0" y="4135387"/>
                    <a:pt x="0" y="3894366"/>
                  </a:cubicBezTo>
                  <a:lnTo>
                    <a:pt x="0" y="3469195"/>
                  </a:lnTo>
                  <a:cubicBezTo>
                    <a:pt x="0" y="3428403"/>
                    <a:pt x="33071" y="3395332"/>
                    <a:pt x="73863" y="3395332"/>
                  </a:cubicBezTo>
                  <a:lnTo>
                    <a:pt x="73863" y="3395332"/>
                  </a:lnTo>
                  <a:cubicBezTo>
                    <a:pt x="225019" y="3395332"/>
                    <a:pt x="347688" y="3273031"/>
                    <a:pt x="348120" y="3121863"/>
                  </a:cubicBezTo>
                  <a:lnTo>
                    <a:pt x="353619" y="1224902"/>
                  </a:lnTo>
                  <a:cubicBezTo>
                    <a:pt x="354063" y="1073124"/>
                    <a:pt x="231140" y="949846"/>
                    <a:pt x="79362" y="949846"/>
                  </a:cubicBezTo>
                  <a:lnTo>
                    <a:pt x="73863" y="949846"/>
                  </a:lnTo>
                  <a:cubicBezTo>
                    <a:pt x="33071" y="949846"/>
                    <a:pt x="0" y="916775"/>
                    <a:pt x="0" y="875982"/>
                  </a:cubicBezTo>
                  <a:lnTo>
                    <a:pt x="0" y="436410"/>
                  </a:lnTo>
                  <a:cubicBezTo>
                    <a:pt x="0" y="195389"/>
                    <a:pt x="195390" y="0"/>
                    <a:pt x="436410" y="0"/>
                  </a:cubicBezTo>
                  <a:lnTo>
                    <a:pt x="8961603" y="0"/>
                  </a:lnTo>
                  <a:cubicBezTo>
                    <a:pt x="9202610" y="0"/>
                    <a:pt x="9398000" y="195389"/>
                    <a:pt x="9398000" y="436410"/>
                  </a:cubicBezTo>
                  <a:close/>
                </a:path>
              </a:pathLst>
            </a:custGeom>
            <a:blipFill>
              <a:blip r:embed="rId3"/>
              <a:stretch>
                <a:fillRect l="-199" t="0" r="-38689" b="-69535"/>
              </a:stretch>
            </a:blipFill>
          </p:spPr>
        </p:sp>
      </p:grpSp>
      <p:sp>
        <p:nvSpPr>
          <p:cNvPr name="TextBox 11" id="11"/>
          <p:cNvSpPr txBox="true"/>
          <p:nvPr/>
        </p:nvSpPr>
        <p:spPr>
          <a:xfrm rot="0">
            <a:off x="641589" y="3326472"/>
            <a:ext cx="7991015" cy="4660218"/>
          </a:xfrm>
          <a:prstGeom prst="rect">
            <a:avLst/>
          </a:prstGeom>
        </p:spPr>
        <p:txBody>
          <a:bodyPr anchor="t" rtlCol="false" tIns="0" lIns="0" bIns="0" rIns="0">
            <a:spAutoFit/>
          </a:bodyPr>
          <a:lstStyle/>
          <a:p>
            <a:pPr algn="just">
              <a:lnSpc>
                <a:spcPts val="3358"/>
              </a:lnSpc>
              <a:spcBef>
                <a:spcPct val="0"/>
              </a:spcBef>
            </a:pPr>
            <a:r>
              <a:rPr lang="en-US" sz="2799">
                <a:solidFill>
                  <a:srgbClr val="FFFFFF"/>
                </a:solidFill>
                <a:latin typeface="HK Grotesk"/>
                <a:ea typeface="HK Grotesk"/>
                <a:cs typeface="HK Grotesk"/>
                <a:sym typeface="HK Grotesk"/>
              </a:rPr>
              <a:t>Image Enhancement in Python refers to the process of improving the visual appearance of an image or making it more suitable for analysis by modifying its features such as contrast, brightness, sharpness, or noise.</a:t>
            </a:r>
          </a:p>
          <a:p>
            <a:pPr algn="just">
              <a:lnSpc>
                <a:spcPts val="3358"/>
              </a:lnSpc>
              <a:spcBef>
                <a:spcPct val="0"/>
              </a:spcBef>
            </a:pPr>
          </a:p>
          <a:p>
            <a:pPr algn="just">
              <a:lnSpc>
                <a:spcPts val="3358"/>
              </a:lnSpc>
            </a:pPr>
            <a:r>
              <a:rPr lang="en-US" sz="2799">
                <a:solidFill>
                  <a:srgbClr val="FFFFFF"/>
                </a:solidFill>
                <a:latin typeface="HK Grotesk"/>
                <a:ea typeface="HK Grotesk"/>
                <a:cs typeface="HK Grotesk"/>
                <a:sym typeface="HK Grotesk"/>
              </a:rPr>
              <a:t>Python provides several libraries for image enhancement, especially:</a:t>
            </a:r>
          </a:p>
          <a:p>
            <a:pPr algn="just" marL="604336" indent="-302168" lvl="1">
              <a:lnSpc>
                <a:spcPts val="3358"/>
              </a:lnSpc>
              <a:buFont typeface="Arial"/>
              <a:buChar char="•"/>
            </a:pPr>
            <a:r>
              <a:rPr lang="en-US" sz="2799">
                <a:solidFill>
                  <a:srgbClr val="FFFFFF"/>
                </a:solidFill>
                <a:latin typeface="HK Grotesk"/>
                <a:ea typeface="HK Grotesk"/>
                <a:cs typeface="HK Grotesk"/>
                <a:sym typeface="HK Grotesk"/>
              </a:rPr>
              <a:t>OpenCV (cv2)</a:t>
            </a:r>
          </a:p>
          <a:p>
            <a:pPr algn="just" marL="604336" indent="-302168" lvl="1">
              <a:lnSpc>
                <a:spcPts val="3358"/>
              </a:lnSpc>
              <a:buFont typeface="Arial"/>
              <a:buChar char="•"/>
            </a:pPr>
            <a:r>
              <a:rPr lang="en-US" sz="2799">
                <a:solidFill>
                  <a:srgbClr val="FFFFFF"/>
                </a:solidFill>
                <a:latin typeface="HK Grotesk"/>
                <a:ea typeface="HK Grotesk"/>
                <a:cs typeface="HK Grotesk"/>
                <a:sym typeface="HK Grotesk"/>
              </a:rPr>
              <a:t>PIL / Pillow</a:t>
            </a:r>
          </a:p>
          <a:p>
            <a:pPr algn="just" marL="604336" indent="-302168" lvl="1">
              <a:lnSpc>
                <a:spcPts val="3358"/>
              </a:lnSpc>
              <a:buFont typeface="Arial"/>
              <a:buChar char="•"/>
            </a:pPr>
            <a:r>
              <a:rPr lang="en-US" sz="2799">
                <a:solidFill>
                  <a:srgbClr val="FFFFFF"/>
                </a:solidFill>
                <a:latin typeface="HK Grotesk"/>
                <a:ea typeface="HK Grotesk"/>
                <a:cs typeface="HK Grotesk"/>
                <a:sym typeface="HK Grotesk"/>
              </a:rPr>
              <a:t>scikit-image</a:t>
            </a:r>
          </a:p>
        </p:txBody>
      </p:sp>
      <p:grpSp>
        <p:nvGrpSpPr>
          <p:cNvPr name="Group 12" id="12"/>
          <p:cNvGrpSpPr/>
          <p:nvPr/>
        </p:nvGrpSpPr>
        <p:grpSpPr>
          <a:xfrm rot="0">
            <a:off x="449087" y="2134915"/>
            <a:ext cx="8386856" cy="1387609"/>
            <a:chOff x="0" y="0"/>
            <a:chExt cx="11182474" cy="1850145"/>
          </a:xfrm>
        </p:grpSpPr>
        <p:sp>
          <p:nvSpPr>
            <p:cNvPr name="TextBox 13" id="13"/>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4" id="14"/>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Introduction :</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57144" y="803319"/>
            <a:ext cx="8386856" cy="1997246"/>
            <a:chOff x="0" y="0"/>
            <a:chExt cx="11182474" cy="2662995"/>
          </a:xfrm>
        </p:grpSpPr>
        <p:sp>
          <p:nvSpPr>
            <p:cNvPr name="TextBox 3" id="3"/>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4" id="4"/>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Increases or decreases the light intensity of the image.</a:t>
              </a:r>
            </a:p>
          </p:txBody>
        </p:sp>
      </p:grpSp>
      <p:grpSp>
        <p:nvGrpSpPr>
          <p:cNvPr name="Group 5" id="5"/>
          <p:cNvGrpSpPr/>
          <p:nvPr/>
        </p:nvGrpSpPr>
        <p:grpSpPr>
          <a:xfrm rot="0">
            <a:off x="449087" y="2153503"/>
            <a:ext cx="8376018" cy="7844027"/>
            <a:chOff x="0" y="0"/>
            <a:chExt cx="2206029" cy="2065917"/>
          </a:xfrm>
        </p:grpSpPr>
        <p:sp>
          <p:nvSpPr>
            <p:cNvPr name="Freeform 6" id="6"/>
            <p:cNvSpPr/>
            <p:nvPr/>
          </p:nvSpPr>
          <p:spPr>
            <a:xfrm flipH="false" flipV="false" rot="0">
              <a:off x="0" y="0"/>
              <a:ext cx="2206029" cy="2065917"/>
            </a:xfrm>
            <a:custGeom>
              <a:avLst/>
              <a:gdLst/>
              <a:ahLst/>
              <a:cxnLst/>
              <a:rect r="r" b="b" t="t" l="l"/>
              <a:pathLst>
                <a:path h="2065917" w="2206029">
                  <a:moveTo>
                    <a:pt x="47139" y="0"/>
                  </a:moveTo>
                  <a:lnTo>
                    <a:pt x="2158890" y="0"/>
                  </a:lnTo>
                  <a:cubicBezTo>
                    <a:pt x="2184924" y="0"/>
                    <a:pt x="2206029" y="21105"/>
                    <a:pt x="2206029" y="47139"/>
                  </a:cubicBezTo>
                  <a:lnTo>
                    <a:pt x="2206029" y="2018778"/>
                  </a:lnTo>
                  <a:cubicBezTo>
                    <a:pt x="2206029" y="2044812"/>
                    <a:pt x="2184924" y="2065917"/>
                    <a:pt x="2158890" y="2065917"/>
                  </a:cubicBezTo>
                  <a:lnTo>
                    <a:pt x="47139" y="2065917"/>
                  </a:lnTo>
                  <a:cubicBezTo>
                    <a:pt x="21105" y="2065917"/>
                    <a:pt x="0" y="2044812"/>
                    <a:pt x="0" y="2018778"/>
                  </a:cubicBezTo>
                  <a:lnTo>
                    <a:pt x="0" y="47139"/>
                  </a:lnTo>
                  <a:cubicBezTo>
                    <a:pt x="0" y="21105"/>
                    <a:pt x="21105" y="0"/>
                    <a:pt x="47139" y="0"/>
                  </a:cubicBezTo>
                  <a:close/>
                </a:path>
              </a:pathLst>
            </a:custGeom>
            <a:solidFill>
              <a:srgbClr val="F1E9E9">
                <a:alpha val="19608"/>
              </a:srgbClr>
            </a:solidFill>
          </p:spPr>
        </p:sp>
        <p:sp>
          <p:nvSpPr>
            <p:cNvPr name="TextBox 7" id="7"/>
            <p:cNvSpPr txBox="true"/>
            <p:nvPr/>
          </p:nvSpPr>
          <p:spPr>
            <a:xfrm>
              <a:off x="0" y="-57150"/>
              <a:ext cx="2206029" cy="2123067"/>
            </a:xfrm>
            <a:prstGeom prst="rect">
              <a:avLst/>
            </a:prstGeom>
          </p:spPr>
          <p:txBody>
            <a:bodyPr anchor="ctr" rtlCol="false" tIns="50800" lIns="50800" bIns="50800" rIns="50800"/>
            <a:lstStyle/>
            <a:p>
              <a:pPr algn="ctr">
                <a:lnSpc>
                  <a:spcPts val="3220"/>
                </a:lnSpc>
              </a:pPr>
            </a:p>
          </p:txBody>
        </p:sp>
      </p:grpSp>
      <p:grpSp>
        <p:nvGrpSpPr>
          <p:cNvPr name="Group 8" id="8"/>
          <p:cNvGrpSpPr>
            <a:grpSpLocks noChangeAspect="true"/>
          </p:cNvGrpSpPr>
          <p:nvPr/>
        </p:nvGrpSpPr>
        <p:grpSpPr>
          <a:xfrm rot="0">
            <a:off x="9460602" y="0"/>
            <a:ext cx="8681415" cy="8681415"/>
            <a:chOff x="0" y="0"/>
            <a:chExt cx="2838450" cy="2838450"/>
          </a:xfrm>
        </p:grpSpPr>
        <p:sp>
          <p:nvSpPr>
            <p:cNvPr name="Freeform 9" id="9"/>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2"/>
              <a:stretch>
                <a:fillRect l="0" t="0" r="0" b="0"/>
              </a:stretch>
            </a:blipFill>
          </p:spPr>
        </p:sp>
        <p:sp>
          <p:nvSpPr>
            <p:cNvPr name="Freeform 10" id="10"/>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blipFill>
              <a:blip r:embed="rId3"/>
              <a:stretch>
                <a:fillRect l="0" t="0" r="-41631" b="0"/>
              </a:stretch>
            </a:blipFill>
          </p:spPr>
        </p:sp>
      </p:grpSp>
      <p:grpSp>
        <p:nvGrpSpPr>
          <p:cNvPr name="Group 11" id="11"/>
          <p:cNvGrpSpPr>
            <a:grpSpLocks noChangeAspect="true"/>
          </p:cNvGrpSpPr>
          <p:nvPr/>
        </p:nvGrpSpPr>
        <p:grpSpPr>
          <a:xfrm rot="0">
            <a:off x="9460602" y="8681415"/>
            <a:ext cx="8681415" cy="8681415"/>
            <a:chOff x="0" y="0"/>
            <a:chExt cx="2838450" cy="2838450"/>
          </a:xfrm>
        </p:grpSpPr>
        <p:sp>
          <p:nvSpPr>
            <p:cNvPr name="Freeform 12" id="12"/>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2"/>
              <a:stretch>
                <a:fillRect l="0" t="0" r="0" b="0"/>
              </a:stretch>
            </a:blipFill>
          </p:spPr>
        </p:sp>
        <p:sp>
          <p:nvSpPr>
            <p:cNvPr name="Freeform 13" id="13"/>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blipFill>
              <a:blip r:embed="rId3"/>
              <a:stretch>
                <a:fillRect l="-20815" t="0" r="-20815" b="0"/>
              </a:stretch>
            </a:blipFill>
          </p:spPr>
        </p:sp>
      </p:grpSp>
      <p:sp>
        <p:nvSpPr>
          <p:cNvPr name="TextBox 14" id="14"/>
          <p:cNvSpPr txBox="true"/>
          <p:nvPr/>
        </p:nvSpPr>
        <p:spPr>
          <a:xfrm rot="0">
            <a:off x="757144" y="2515719"/>
            <a:ext cx="7700501" cy="5998364"/>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import cv2</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import numpy as np</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from PIL import Image, ImageEnhance</a:t>
            </a:r>
          </a:p>
          <a:p>
            <a:pPr algn="l" marL="496571" indent="-248285" lvl="1">
              <a:lnSpc>
                <a:spcPts val="3220"/>
              </a:lnSpc>
              <a:buFont typeface="Arial"/>
              <a:buChar char="•"/>
            </a:pP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img = Image.open(r"ImageProcessing\bg2.jpg")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enhancer = ImageEnhance.Brightness(img)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bright_img = enhancer.enhance(1.5)  # 1.0 means original, &gt;1 brighter, &lt;1 darker</a:t>
            </a:r>
          </a:p>
          <a:p>
            <a:pPr algn="l" marL="496571" indent="-248285" lvl="1">
              <a:lnSpc>
                <a:spcPts val="3220"/>
              </a:lnSpc>
              <a:buFont typeface="Arial"/>
              <a:buChar char="•"/>
            </a:pP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 displaying all three images at once</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show_img = np.hstack( (img, bright_img) )</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show_img = cv2.resize(show_img, (683,768))</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cv2.imshow("Original Image Vs Brightness Adjustment", show_img)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cv2.waitKey(0)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2585" y="0"/>
            <a:ext cx="8681415" cy="8681415"/>
            <a:chOff x="0" y="0"/>
            <a:chExt cx="2838450" cy="2838450"/>
          </a:xfrm>
        </p:grpSpPr>
        <p:sp>
          <p:nvSpPr>
            <p:cNvPr name="Freeform 3" id="3"/>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2"/>
              <a:stretch>
                <a:fillRect l="0" t="0" r="0" b="0"/>
              </a:stretch>
            </a:blipFill>
          </p:spPr>
        </p:sp>
        <p:sp>
          <p:nvSpPr>
            <p:cNvPr name="Freeform 4" id="4"/>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blipFill>
              <a:blip r:embed="rId3"/>
              <a:stretch>
                <a:fillRect l="0" t="0" r="-41631" b="0"/>
              </a:stretch>
            </a:blipFill>
          </p:spPr>
        </p:sp>
      </p:grpSp>
      <p:grpSp>
        <p:nvGrpSpPr>
          <p:cNvPr name="Group 5" id="5"/>
          <p:cNvGrpSpPr>
            <a:grpSpLocks noChangeAspect="true"/>
          </p:cNvGrpSpPr>
          <p:nvPr/>
        </p:nvGrpSpPr>
        <p:grpSpPr>
          <a:xfrm rot="0">
            <a:off x="462585" y="8681415"/>
            <a:ext cx="8681415" cy="8681415"/>
            <a:chOff x="0" y="0"/>
            <a:chExt cx="2838450" cy="2838450"/>
          </a:xfrm>
        </p:grpSpPr>
        <p:sp>
          <p:nvSpPr>
            <p:cNvPr name="Freeform 6" id="6"/>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2"/>
              <a:stretch>
                <a:fillRect l="0" t="0" r="0" b="0"/>
              </a:stretch>
            </a:blipFill>
          </p:spPr>
        </p:sp>
        <p:sp>
          <p:nvSpPr>
            <p:cNvPr name="Freeform 7" id="7"/>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blipFill>
              <a:blip r:embed="rId3"/>
              <a:stretch>
                <a:fillRect l="-20815" t="0" r="-20815" b="0"/>
              </a:stretch>
            </a:blipFill>
          </p:spPr>
        </p:sp>
      </p:grpSp>
      <p:grpSp>
        <p:nvGrpSpPr>
          <p:cNvPr name="Group 8" id="8"/>
          <p:cNvGrpSpPr/>
          <p:nvPr/>
        </p:nvGrpSpPr>
        <p:grpSpPr>
          <a:xfrm rot="0">
            <a:off x="9593087" y="261435"/>
            <a:ext cx="8694913" cy="2606883"/>
            <a:chOff x="0" y="0"/>
            <a:chExt cx="11593217" cy="3475844"/>
          </a:xfrm>
        </p:grpSpPr>
        <p:sp>
          <p:nvSpPr>
            <p:cNvPr name="TextBox 9" id="9"/>
            <p:cNvSpPr txBox="true"/>
            <p:nvPr/>
          </p:nvSpPr>
          <p:spPr>
            <a:xfrm rot="0">
              <a:off x="0" y="3026153"/>
              <a:ext cx="11593217"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0" id="10"/>
            <p:cNvSpPr txBox="true"/>
            <p:nvPr/>
          </p:nvSpPr>
          <p:spPr>
            <a:xfrm rot="0">
              <a:off x="0" y="-9525"/>
              <a:ext cx="11593217" cy="244807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Contrast Adjustment : Improves the distinction between light and dark areas</a:t>
              </a:r>
            </a:p>
          </p:txBody>
        </p:sp>
      </p:grpSp>
      <p:grpSp>
        <p:nvGrpSpPr>
          <p:cNvPr name="Group 11" id="11"/>
          <p:cNvGrpSpPr/>
          <p:nvPr/>
        </p:nvGrpSpPr>
        <p:grpSpPr>
          <a:xfrm rot="0">
            <a:off x="9306330" y="2333483"/>
            <a:ext cx="8376018" cy="7407123"/>
            <a:chOff x="0" y="0"/>
            <a:chExt cx="2206029" cy="1950847"/>
          </a:xfrm>
        </p:grpSpPr>
        <p:sp>
          <p:nvSpPr>
            <p:cNvPr name="Freeform 12" id="12"/>
            <p:cNvSpPr/>
            <p:nvPr/>
          </p:nvSpPr>
          <p:spPr>
            <a:xfrm flipH="false" flipV="false" rot="0">
              <a:off x="0" y="0"/>
              <a:ext cx="2206029" cy="1950847"/>
            </a:xfrm>
            <a:custGeom>
              <a:avLst/>
              <a:gdLst/>
              <a:ahLst/>
              <a:cxnLst/>
              <a:rect r="r" b="b" t="t" l="l"/>
              <a:pathLst>
                <a:path h="1950847" w="2206029">
                  <a:moveTo>
                    <a:pt x="47139" y="0"/>
                  </a:moveTo>
                  <a:lnTo>
                    <a:pt x="2158890" y="0"/>
                  </a:lnTo>
                  <a:cubicBezTo>
                    <a:pt x="2184924" y="0"/>
                    <a:pt x="2206029" y="21105"/>
                    <a:pt x="2206029" y="47139"/>
                  </a:cubicBezTo>
                  <a:lnTo>
                    <a:pt x="2206029" y="1903708"/>
                  </a:lnTo>
                  <a:cubicBezTo>
                    <a:pt x="2206029" y="1929742"/>
                    <a:pt x="2184924" y="1950847"/>
                    <a:pt x="2158890" y="1950847"/>
                  </a:cubicBezTo>
                  <a:lnTo>
                    <a:pt x="47139" y="1950847"/>
                  </a:lnTo>
                  <a:cubicBezTo>
                    <a:pt x="21105" y="1950847"/>
                    <a:pt x="0" y="1929742"/>
                    <a:pt x="0" y="1903708"/>
                  </a:cubicBezTo>
                  <a:lnTo>
                    <a:pt x="0" y="47139"/>
                  </a:lnTo>
                  <a:cubicBezTo>
                    <a:pt x="0" y="21105"/>
                    <a:pt x="21105" y="0"/>
                    <a:pt x="47139" y="0"/>
                  </a:cubicBezTo>
                  <a:close/>
                </a:path>
              </a:pathLst>
            </a:custGeom>
            <a:solidFill>
              <a:srgbClr val="F1E9E9">
                <a:alpha val="19608"/>
              </a:srgbClr>
            </a:solidFill>
          </p:spPr>
        </p:sp>
        <p:sp>
          <p:nvSpPr>
            <p:cNvPr name="TextBox 13" id="13"/>
            <p:cNvSpPr txBox="true"/>
            <p:nvPr/>
          </p:nvSpPr>
          <p:spPr>
            <a:xfrm>
              <a:off x="0" y="-57150"/>
              <a:ext cx="2206029" cy="2007997"/>
            </a:xfrm>
            <a:prstGeom prst="rect">
              <a:avLst/>
            </a:prstGeom>
          </p:spPr>
          <p:txBody>
            <a:bodyPr anchor="ctr" rtlCol="false" tIns="50800" lIns="50800" bIns="50800" rIns="50800"/>
            <a:lstStyle/>
            <a:p>
              <a:pPr algn="ctr">
                <a:lnSpc>
                  <a:spcPts val="3220"/>
                </a:lnSpc>
              </a:pPr>
            </a:p>
          </p:txBody>
        </p:sp>
      </p:grpSp>
      <p:sp>
        <p:nvSpPr>
          <p:cNvPr name="TextBox 14" id="14"/>
          <p:cNvSpPr txBox="true"/>
          <p:nvPr/>
        </p:nvSpPr>
        <p:spPr>
          <a:xfrm rot="0">
            <a:off x="9644088" y="2683051"/>
            <a:ext cx="7700501" cy="5998364"/>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import cv2</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import numpy as np</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from PIL import Image, ImageEnhance</a:t>
            </a:r>
          </a:p>
          <a:p>
            <a:pPr algn="l" marL="496571" indent="-248285" lvl="1">
              <a:lnSpc>
                <a:spcPts val="3220"/>
              </a:lnSpc>
              <a:buFont typeface="Arial"/>
              <a:buChar char="•"/>
            </a:pP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img = Image.open(r"ImageProcessing\bg2.jpg")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enhancer = ImageEnhance.Contrast(img)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contrast_img = enhancer.enhance(2.0)</a:t>
            </a:r>
          </a:p>
          <a:p>
            <a:pPr algn="l" marL="496571" indent="-248285" lvl="1">
              <a:lnSpc>
                <a:spcPts val="3220"/>
              </a:lnSpc>
              <a:buFont typeface="Arial"/>
              <a:buChar char="•"/>
            </a:pP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 displaying all three images at once</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show_img = np.hstack( (img, contrast_img) )</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show_img = cv2.resize(show_img, (683,768))</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cv2.imshow("Original Image Vs Constrated Adjustment", show_img)</a:t>
            </a:r>
          </a:p>
          <a:p>
            <a:pPr algn="l" marL="496571" indent="-248285" lvl="1">
              <a:lnSpc>
                <a:spcPts val="3220"/>
              </a:lnSpc>
              <a:buFont typeface="Arial"/>
              <a:buChar char="•"/>
            </a:pPr>
            <a:r>
              <a:rPr lang="en-US" sz="2300">
                <a:solidFill>
                  <a:srgbClr val="FFFFFF"/>
                </a:solidFill>
                <a:latin typeface="Public Sans"/>
                <a:ea typeface="Public Sans"/>
                <a:cs typeface="Public Sans"/>
                <a:sym typeface="Public Sans"/>
              </a:rPr>
              <a:t>cv2.waitKey(0) </a:t>
            </a:r>
          </a:p>
          <a:p>
            <a:pPr algn="l" marL="496571" indent="-248285" lvl="1">
              <a:lnSpc>
                <a:spcPts val="3220"/>
              </a:lnSpc>
              <a:buFont typeface="Arial"/>
              <a:buChar char="•"/>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43281" y="216458"/>
            <a:ext cx="6893122" cy="9854085"/>
            <a:chOff x="0" y="0"/>
            <a:chExt cx="4434840" cy="6339840"/>
          </a:xfrm>
        </p:grpSpPr>
        <p:sp>
          <p:nvSpPr>
            <p:cNvPr name="Freeform 3" id="3"/>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2"/>
              <a:stretch>
                <a:fillRect l="-13833" t="0" r="-144388" b="0"/>
              </a:stretch>
            </a:blipFill>
          </p:spPr>
        </p:sp>
        <p:sp>
          <p:nvSpPr>
            <p:cNvPr name="Freeform 4" id="4"/>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3954A3"/>
            </a:solidFill>
          </p:spPr>
        </p:sp>
        <p:sp>
          <p:nvSpPr>
            <p:cNvPr name="Freeform 5" id="5"/>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DB2B72"/>
            </a:solidFill>
          </p:spPr>
        </p:sp>
        <p:sp>
          <p:nvSpPr>
            <p:cNvPr name="Freeform 6" id="6"/>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7" id="7"/>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292929"/>
            </a:solidFill>
          </p:spPr>
        </p:sp>
      </p:grpSp>
      <p:grpSp>
        <p:nvGrpSpPr>
          <p:cNvPr name="Group 8" id="8"/>
          <p:cNvGrpSpPr/>
          <p:nvPr/>
        </p:nvGrpSpPr>
        <p:grpSpPr>
          <a:xfrm rot="0">
            <a:off x="715985" y="559324"/>
            <a:ext cx="8694913" cy="2606883"/>
            <a:chOff x="0" y="0"/>
            <a:chExt cx="11593217" cy="3475844"/>
          </a:xfrm>
        </p:grpSpPr>
        <p:sp>
          <p:nvSpPr>
            <p:cNvPr name="TextBox 9" id="9"/>
            <p:cNvSpPr txBox="true"/>
            <p:nvPr/>
          </p:nvSpPr>
          <p:spPr>
            <a:xfrm rot="0">
              <a:off x="0" y="3026153"/>
              <a:ext cx="11593217"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0" id="10"/>
            <p:cNvSpPr txBox="true"/>
            <p:nvPr/>
          </p:nvSpPr>
          <p:spPr>
            <a:xfrm rot="0">
              <a:off x="0" y="-9525"/>
              <a:ext cx="11593217" cy="2448074"/>
            </a:xfrm>
            <a:prstGeom prst="rect">
              <a:avLst/>
            </a:prstGeom>
          </p:spPr>
          <p:txBody>
            <a:bodyPr anchor="t" rtlCol="false" tIns="0" lIns="0" bIns="0" rIns="0">
              <a:spAutoFit/>
            </a:bodyPr>
            <a:lstStyle/>
            <a:p>
              <a:pPr algn="l">
                <a:lnSpc>
                  <a:spcPts val="4800"/>
                </a:lnSpc>
              </a:pPr>
              <a:r>
                <a:rPr lang="en-US" sz="4000" b="true">
                  <a:solidFill>
                    <a:srgbClr val="F1E9E9"/>
                  </a:solidFill>
                  <a:latin typeface="Open Sauce Semi-Bold"/>
                  <a:ea typeface="Open Sauce Semi-Bold"/>
                  <a:cs typeface="Open Sauce Semi-Bold"/>
                  <a:sym typeface="Open Sauce Semi-Bold"/>
                </a:rPr>
                <a:t>Sharpness Adjustment : Highlights edges and fine details.</a:t>
              </a:r>
            </a:p>
            <a:p>
              <a:pPr algn="l" marL="0" indent="0" lvl="0">
                <a:lnSpc>
                  <a:spcPts val="4800"/>
                </a:lnSpc>
                <a:spcBef>
                  <a:spcPct val="0"/>
                </a:spcBef>
              </a:pPr>
            </a:p>
          </p:txBody>
        </p:sp>
      </p:grpSp>
      <p:grpSp>
        <p:nvGrpSpPr>
          <p:cNvPr name="Group 11" id="11"/>
          <p:cNvGrpSpPr/>
          <p:nvPr/>
        </p:nvGrpSpPr>
        <p:grpSpPr>
          <a:xfrm rot="0">
            <a:off x="338090" y="2174609"/>
            <a:ext cx="9976461" cy="5088712"/>
            <a:chOff x="0" y="0"/>
            <a:chExt cx="2577390" cy="1314654"/>
          </a:xfrm>
        </p:grpSpPr>
        <p:sp>
          <p:nvSpPr>
            <p:cNvPr name="Freeform 12" id="12"/>
            <p:cNvSpPr/>
            <p:nvPr/>
          </p:nvSpPr>
          <p:spPr>
            <a:xfrm flipH="false" flipV="false" rot="0">
              <a:off x="0" y="0"/>
              <a:ext cx="2577390" cy="1314654"/>
            </a:xfrm>
            <a:custGeom>
              <a:avLst/>
              <a:gdLst/>
              <a:ahLst/>
              <a:cxnLst/>
              <a:rect r="r" b="b" t="t" l="l"/>
              <a:pathLst>
                <a:path h="1314654" w="2577390">
                  <a:moveTo>
                    <a:pt x="39577" y="0"/>
                  </a:moveTo>
                  <a:lnTo>
                    <a:pt x="2537813" y="0"/>
                  </a:lnTo>
                  <a:cubicBezTo>
                    <a:pt x="2548310" y="0"/>
                    <a:pt x="2558376" y="4170"/>
                    <a:pt x="2565798" y="11592"/>
                  </a:cubicBezTo>
                  <a:cubicBezTo>
                    <a:pt x="2573220" y="19014"/>
                    <a:pt x="2577390" y="29080"/>
                    <a:pt x="2577390" y="39577"/>
                  </a:cubicBezTo>
                  <a:lnTo>
                    <a:pt x="2577390" y="1275077"/>
                  </a:lnTo>
                  <a:cubicBezTo>
                    <a:pt x="2577390" y="1296935"/>
                    <a:pt x="2559671" y="1314654"/>
                    <a:pt x="2537813" y="1314654"/>
                  </a:cubicBezTo>
                  <a:lnTo>
                    <a:pt x="39577" y="1314654"/>
                  </a:lnTo>
                  <a:cubicBezTo>
                    <a:pt x="29080" y="1314654"/>
                    <a:pt x="19014" y="1310484"/>
                    <a:pt x="11592" y="1303062"/>
                  </a:cubicBezTo>
                  <a:cubicBezTo>
                    <a:pt x="4170" y="1295640"/>
                    <a:pt x="0" y="1285574"/>
                    <a:pt x="0" y="1275077"/>
                  </a:cubicBezTo>
                  <a:lnTo>
                    <a:pt x="0" y="39577"/>
                  </a:lnTo>
                  <a:cubicBezTo>
                    <a:pt x="0" y="29080"/>
                    <a:pt x="4170" y="19014"/>
                    <a:pt x="11592" y="11592"/>
                  </a:cubicBezTo>
                  <a:cubicBezTo>
                    <a:pt x="19014" y="4170"/>
                    <a:pt x="29080" y="0"/>
                    <a:pt x="39577" y="0"/>
                  </a:cubicBezTo>
                  <a:close/>
                </a:path>
              </a:pathLst>
            </a:custGeom>
            <a:solidFill>
              <a:srgbClr val="F1E9E9">
                <a:alpha val="19608"/>
              </a:srgbClr>
            </a:solidFill>
          </p:spPr>
        </p:sp>
        <p:sp>
          <p:nvSpPr>
            <p:cNvPr name="TextBox 13" id="13"/>
            <p:cNvSpPr txBox="true"/>
            <p:nvPr/>
          </p:nvSpPr>
          <p:spPr>
            <a:xfrm>
              <a:off x="0" y="-57150"/>
              <a:ext cx="2577390" cy="1371804"/>
            </a:xfrm>
            <a:prstGeom prst="rect">
              <a:avLst/>
            </a:prstGeom>
          </p:spPr>
          <p:txBody>
            <a:bodyPr anchor="ctr" rtlCol="false" tIns="50800" lIns="50800" bIns="50800" rIns="50800"/>
            <a:lstStyle/>
            <a:p>
              <a:pPr algn="ctr">
                <a:lnSpc>
                  <a:spcPts val="3220"/>
                </a:lnSpc>
              </a:pPr>
            </a:p>
          </p:txBody>
        </p:sp>
      </p:grpSp>
      <p:sp>
        <p:nvSpPr>
          <p:cNvPr name="TextBox 14" id="14"/>
          <p:cNvSpPr txBox="true"/>
          <p:nvPr/>
        </p:nvSpPr>
        <p:spPr>
          <a:xfrm rot="0">
            <a:off x="740386" y="2541616"/>
            <a:ext cx="9171870" cy="4473417"/>
          </a:xfrm>
          <a:prstGeom prst="rect">
            <a:avLst/>
          </a:prstGeom>
        </p:spPr>
        <p:txBody>
          <a:bodyPr anchor="t" rtlCol="false" tIns="0" lIns="0" bIns="0" rIns="0">
            <a:spAutoFit/>
          </a:bodyPr>
          <a:lstStyle/>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img = Image.open(r"ImageProcessing\bg2.jpg")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enhancer = ImageEnhance.Sharpness(img)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sharp_img = enhancer.enhance(2.0)</a:t>
            </a:r>
          </a:p>
          <a:p>
            <a:pPr algn="l" marL="506234" indent="-253117" lvl="1">
              <a:lnSpc>
                <a:spcPts val="3282"/>
              </a:lnSpc>
              <a:buFont typeface="Arial"/>
              <a:buChar char="•"/>
            </a:pP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 displaying all three images at once</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show_img = np.hstack( (img, sharp_img) )</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show_img = cv2.resize(show_img, (683,768))</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cv2.imshow("Original Image Vs Constrated Adjustment", show_img)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cv2.waitKey(0) </a:t>
            </a:r>
          </a:p>
          <a:p>
            <a:pPr algn="l">
              <a:lnSpc>
                <a:spcPts val="3282"/>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78843" y="216458"/>
            <a:ext cx="6893122" cy="9854085"/>
            <a:chOff x="0" y="0"/>
            <a:chExt cx="4434840" cy="6339840"/>
          </a:xfrm>
        </p:grpSpPr>
        <p:sp>
          <p:nvSpPr>
            <p:cNvPr name="Freeform 3" id="3"/>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2"/>
              <a:stretch>
                <a:fillRect l="-2399" t="0" r="-155822" b="0"/>
              </a:stretch>
            </a:blipFill>
          </p:spPr>
        </p:sp>
        <p:sp>
          <p:nvSpPr>
            <p:cNvPr name="Freeform 4" id="4"/>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3954A3"/>
            </a:solidFill>
          </p:spPr>
        </p:sp>
        <p:sp>
          <p:nvSpPr>
            <p:cNvPr name="Freeform 5" id="5"/>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DB2B72"/>
            </a:solidFill>
          </p:spPr>
        </p:sp>
        <p:sp>
          <p:nvSpPr>
            <p:cNvPr name="Freeform 6" id="6"/>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7" id="7"/>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292929"/>
            </a:solidFill>
          </p:spPr>
        </p:sp>
      </p:grpSp>
      <p:grpSp>
        <p:nvGrpSpPr>
          <p:cNvPr name="Group 8" id="8"/>
          <p:cNvGrpSpPr/>
          <p:nvPr/>
        </p:nvGrpSpPr>
        <p:grpSpPr>
          <a:xfrm rot="0">
            <a:off x="8004344" y="857213"/>
            <a:ext cx="8694913" cy="2606883"/>
            <a:chOff x="0" y="0"/>
            <a:chExt cx="11593217" cy="3475844"/>
          </a:xfrm>
        </p:grpSpPr>
        <p:sp>
          <p:nvSpPr>
            <p:cNvPr name="TextBox 9" id="9"/>
            <p:cNvSpPr txBox="true"/>
            <p:nvPr/>
          </p:nvSpPr>
          <p:spPr>
            <a:xfrm rot="0">
              <a:off x="0" y="3026153"/>
              <a:ext cx="11593217"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0" id="10"/>
            <p:cNvSpPr txBox="true"/>
            <p:nvPr/>
          </p:nvSpPr>
          <p:spPr>
            <a:xfrm rot="0">
              <a:off x="0" y="-9525"/>
              <a:ext cx="11593217" cy="2448074"/>
            </a:xfrm>
            <a:prstGeom prst="rect">
              <a:avLst/>
            </a:prstGeom>
          </p:spPr>
          <p:txBody>
            <a:bodyPr anchor="t" rtlCol="false" tIns="0" lIns="0" bIns="0" rIns="0">
              <a:spAutoFit/>
            </a:bodyPr>
            <a:lstStyle/>
            <a:p>
              <a:pPr algn="l">
                <a:lnSpc>
                  <a:spcPts val="4800"/>
                </a:lnSpc>
              </a:pPr>
              <a:r>
                <a:rPr lang="en-US" sz="4000" b="true">
                  <a:solidFill>
                    <a:srgbClr val="F1E9E9"/>
                  </a:solidFill>
                  <a:latin typeface="Open Sauce Semi-Bold"/>
                  <a:ea typeface="Open Sauce Semi-Bold"/>
                  <a:cs typeface="Open Sauce Semi-Bold"/>
                  <a:sym typeface="Open Sauce Semi-Bold"/>
                </a:rPr>
                <a:t>Color Enhancement :</a:t>
              </a:r>
            </a:p>
            <a:p>
              <a:pPr algn="l">
                <a:lnSpc>
                  <a:spcPts val="4800"/>
                </a:lnSpc>
              </a:pPr>
              <a:r>
                <a:rPr lang="en-US" sz="4000" b="true">
                  <a:solidFill>
                    <a:srgbClr val="F1E9E9"/>
                  </a:solidFill>
                  <a:latin typeface="Open Sauce Semi-Bold"/>
                  <a:ea typeface="Open Sauce Semi-Bold"/>
                  <a:cs typeface="Open Sauce Semi-Bold"/>
                  <a:sym typeface="Open Sauce Semi-Bold"/>
                </a:rPr>
                <a:t>Changes the intensity of colors.</a:t>
              </a:r>
            </a:p>
            <a:p>
              <a:pPr algn="l" marL="0" indent="0" lvl="0">
                <a:lnSpc>
                  <a:spcPts val="4800"/>
                </a:lnSpc>
                <a:spcBef>
                  <a:spcPct val="0"/>
                </a:spcBef>
              </a:pPr>
            </a:p>
          </p:txBody>
        </p:sp>
      </p:grpSp>
      <p:grpSp>
        <p:nvGrpSpPr>
          <p:cNvPr name="Group 11" id="11"/>
          <p:cNvGrpSpPr/>
          <p:nvPr/>
        </p:nvGrpSpPr>
        <p:grpSpPr>
          <a:xfrm rot="0">
            <a:off x="7626449" y="2472498"/>
            <a:ext cx="9976461" cy="5088712"/>
            <a:chOff x="0" y="0"/>
            <a:chExt cx="2577390" cy="1314654"/>
          </a:xfrm>
        </p:grpSpPr>
        <p:sp>
          <p:nvSpPr>
            <p:cNvPr name="Freeform 12" id="12"/>
            <p:cNvSpPr/>
            <p:nvPr/>
          </p:nvSpPr>
          <p:spPr>
            <a:xfrm flipH="false" flipV="false" rot="0">
              <a:off x="0" y="0"/>
              <a:ext cx="2577390" cy="1314654"/>
            </a:xfrm>
            <a:custGeom>
              <a:avLst/>
              <a:gdLst/>
              <a:ahLst/>
              <a:cxnLst/>
              <a:rect r="r" b="b" t="t" l="l"/>
              <a:pathLst>
                <a:path h="1314654" w="2577390">
                  <a:moveTo>
                    <a:pt x="39577" y="0"/>
                  </a:moveTo>
                  <a:lnTo>
                    <a:pt x="2537813" y="0"/>
                  </a:lnTo>
                  <a:cubicBezTo>
                    <a:pt x="2548310" y="0"/>
                    <a:pt x="2558376" y="4170"/>
                    <a:pt x="2565798" y="11592"/>
                  </a:cubicBezTo>
                  <a:cubicBezTo>
                    <a:pt x="2573220" y="19014"/>
                    <a:pt x="2577390" y="29080"/>
                    <a:pt x="2577390" y="39577"/>
                  </a:cubicBezTo>
                  <a:lnTo>
                    <a:pt x="2577390" y="1275077"/>
                  </a:lnTo>
                  <a:cubicBezTo>
                    <a:pt x="2577390" y="1296935"/>
                    <a:pt x="2559671" y="1314654"/>
                    <a:pt x="2537813" y="1314654"/>
                  </a:cubicBezTo>
                  <a:lnTo>
                    <a:pt x="39577" y="1314654"/>
                  </a:lnTo>
                  <a:cubicBezTo>
                    <a:pt x="29080" y="1314654"/>
                    <a:pt x="19014" y="1310484"/>
                    <a:pt x="11592" y="1303062"/>
                  </a:cubicBezTo>
                  <a:cubicBezTo>
                    <a:pt x="4170" y="1295640"/>
                    <a:pt x="0" y="1285574"/>
                    <a:pt x="0" y="1275077"/>
                  </a:cubicBezTo>
                  <a:lnTo>
                    <a:pt x="0" y="39577"/>
                  </a:lnTo>
                  <a:cubicBezTo>
                    <a:pt x="0" y="29080"/>
                    <a:pt x="4170" y="19014"/>
                    <a:pt x="11592" y="11592"/>
                  </a:cubicBezTo>
                  <a:cubicBezTo>
                    <a:pt x="19014" y="4170"/>
                    <a:pt x="29080" y="0"/>
                    <a:pt x="39577" y="0"/>
                  </a:cubicBezTo>
                  <a:close/>
                </a:path>
              </a:pathLst>
            </a:custGeom>
            <a:solidFill>
              <a:srgbClr val="F1E9E9">
                <a:alpha val="19608"/>
              </a:srgbClr>
            </a:solidFill>
          </p:spPr>
        </p:sp>
        <p:sp>
          <p:nvSpPr>
            <p:cNvPr name="TextBox 13" id="13"/>
            <p:cNvSpPr txBox="true"/>
            <p:nvPr/>
          </p:nvSpPr>
          <p:spPr>
            <a:xfrm>
              <a:off x="0" y="-57150"/>
              <a:ext cx="2577390" cy="1371804"/>
            </a:xfrm>
            <a:prstGeom prst="rect">
              <a:avLst/>
            </a:prstGeom>
          </p:spPr>
          <p:txBody>
            <a:bodyPr anchor="ctr" rtlCol="false" tIns="50800" lIns="50800" bIns="50800" rIns="50800"/>
            <a:lstStyle/>
            <a:p>
              <a:pPr algn="ctr">
                <a:lnSpc>
                  <a:spcPts val="3220"/>
                </a:lnSpc>
              </a:pPr>
            </a:p>
          </p:txBody>
        </p:sp>
      </p:grpSp>
      <p:sp>
        <p:nvSpPr>
          <p:cNvPr name="TextBox 14" id="14"/>
          <p:cNvSpPr txBox="true"/>
          <p:nvPr/>
        </p:nvSpPr>
        <p:spPr>
          <a:xfrm rot="0">
            <a:off x="8028745" y="2839506"/>
            <a:ext cx="9171870" cy="4473417"/>
          </a:xfrm>
          <a:prstGeom prst="rect">
            <a:avLst/>
          </a:prstGeom>
        </p:spPr>
        <p:txBody>
          <a:bodyPr anchor="t" rtlCol="false" tIns="0" lIns="0" bIns="0" rIns="0">
            <a:spAutoFit/>
          </a:bodyPr>
          <a:lstStyle/>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img = Image.open(r"ImageProcessing\bg2.jpg")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enhancer = ImageEnhance.Color(img)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color_img = enhancer.enhance(1.5)</a:t>
            </a:r>
          </a:p>
          <a:p>
            <a:pPr algn="l" marL="506234" indent="-253117" lvl="1">
              <a:lnSpc>
                <a:spcPts val="3282"/>
              </a:lnSpc>
              <a:buFont typeface="Arial"/>
              <a:buChar char="•"/>
            </a:pP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 displaying all three images at once</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show_img = np.hstack( (img, color_img) )</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show_img = cv2.resize(show_img, (683,768))</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cv2.imshow("Original Image Vs Constrated Adjustment", show_img)</a:t>
            </a:r>
          </a:p>
          <a:p>
            <a:pPr algn="l" marL="506234" indent="-253117" lvl="1">
              <a:lnSpc>
                <a:spcPts val="3282"/>
              </a:lnSpc>
              <a:buFont typeface="Arial"/>
              <a:buChar char="•"/>
            </a:pPr>
            <a:r>
              <a:rPr lang="en-US" sz="2344">
                <a:solidFill>
                  <a:srgbClr val="FFFFFF"/>
                </a:solidFill>
                <a:latin typeface="Public Sans"/>
                <a:ea typeface="Public Sans"/>
                <a:cs typeface="Public Sans"/>
                <a:sym typeface="Public Sans"/>
              </a:rPr>
              <a:t>cv2.waitKey(0)</a:t>
            </a:r>
          </a:p>
          <a:p>
            <a:pPr algn="l">
              <a:lnSpc>
                <a:spcPts val="328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62" y="0"/>
            <a:ext cx="18297525" cy="10287000"/>
          </a:xfrm>
          <a:custGeom>
            <a:avLst/>
            <a:gdLst/>
            <a:ahLst/>
            <a:cxnLst/>
            <a:rect r="r" b="b" t="t" l="l"/>
            <a:pathLst>
              <a:path h="10287000" w="18297525">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501467" y="0"/>
            <a:ext cx="8468869" cy="8468869"/>
            <a:chOff x="0" y="0"/>
            <a:chExt cx="2838450" cy="2838450"/>
          </a:xfrm>
        </p:grpSpPr>
        <p:sp>
          <p:nvSpPr>
            <p:cNvPr name="Freeform 4" id="4"/>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4"/>
              <a:stretch>
                <a:fillRect l="0" t="0" r="0" b="0"/>
              </a:stretch>
            </a:blipFill>
          </p:spPr>
        </p:sp>
        <p:sp>
          <p:nvSpPr>
            <p:cNvPr name="Freeform 5" id="5"/>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blipFill>
              <a:blip r:embed="rId5"/>
              <a:stretch>
                <a:fillRect l="-20815" t="0" r="-20815" b="0"/>
              </a:stretch>
            </a:blipFill>
          </p:spPr>
        </p:sp>
      </p:grpSp>
      <p:grpSp>
        <p:nvGrpSpPr>
          <p:cNvPr name="Group 6" id="6"/>
          <p:cNvGrpSpPr>
            <a:grpSpLocks noChangeAspect="true"/>
          </p:cNvGrpSpPr>
          <p:nvPr/>
        </p:nvGrpSpPr>
        <p:grpSpPr>
          <a:xfrm rot="0">
            <a:off x="9501467" y="8468869"/>
            <a:ext cx="8468869" cy="8468869"/>
            <a:chOff x="0" y="0"/>
            <a:chExt cx="2838450" cy="2838450"/>
          </a:xfrm>
        </p:grpSpPr>
        <p:sp>
          <p:nvSpPr>
            <p:cNvPr name="Freeform 7" id="7"/>
            <p:cNvSpPr/>
            <p:nvPr/>
          </p:nvSpPr>
          <p:spPr>
            <a:xfrm flipH="false" flipV="false" rot="0">
              <a:off x="0" y="0"/>
              <a:ext cx="2838450" cy="2838450"/>
            </a:xfrm>
            <a:custGeom>
              <a:avLst/>
              <a:gdLst/>
              <a:ahLst/>
              <a:cxnLst/>
              <a:rect r="r" b="b" t="t" l="l"/>
              <a:pathLst>
                <a:path h="2838450" w="2838450">
                  <a:moveTo>
                    <a:pt x="0" y="0"/>
                  </a:moveTo>
                  <a:lnTo>
                    <a:pt x="2838450" y="0"/>
                  </a:lnTo>
                  <a:lnTo>
                    <a:pt x="2838450" y="2838450"/>
                  </a:lnTo>
                  <a:lnTo>
                    <a:pt x="0" y="2838450"/>
                  </a:lnTo>
                  <a:close/>
                </a:path>
              </a:pathLst>
            </a:custGeom>
            <a:blipFill>
              <a:blip r:embed="rId4"/>
              <a:stretch>
                <a:fillRect l="0" t="0" r="0" b="0"/>
              </a:stretch>
            </a:blipFill>
          </p:spPr>
        </p:sp>
        <p:sp>
          <p:nvSpPr>
            <p:cNvPr name="Freeform 8" id="8"/>
            <p:cNvSpPr/>
            <p:nvPr/>
          </p:nvSpPr>
          <p:spPr>
            <a:xfrm flipH="false" flipV="false" rot="0">
              <a:off x="115570" y="389890"/>
              <a:ext cx="2598420" cy="2070100"/>
            </a:xfrm>
            <a:custGeom>
              <a:avLst/>
              <a:gdLst/>
              <a:ahLst/>
              <a:cxnLst/>
              <a:rect r="r" b="b" t="t" l="l"/>
              <a:pathLst>
                <a:path h="2070100" w="2598420">
                  <a:moveTo>
                    <a:pt x="0" y="0"/>
                  </a:moveTo>
                  <a:lnTo>
                    <a:pt x="2598420" y="0"/>
                  </a:lnTo>
                  <a:lnTo>
                    <a:pt x="2598420" y="2070100"/>
                  </a:lnTo>
                  <a:lnTo>
                    <a:pt x="0" y="2070100"/>
                  </a:lnTo>
                  <a:close/>
                </a:path>
              </a:pathLst>
            </a:custGeom>
            <a:solidFill>
              <a:srgbClr val="000000">
                <a:alpha val="0"/>
              </a:srgbClr>
            </a:solidFill>
            <a:ln w="12700">
              <a:solidFill>
                <a:srgbClr val="000000"/>
              </a:solidFill>
            </a:ln>
          </p:spPr>
        </p:sp>
      </p:grpSp>
      <p:grpSp>
        <p:nvGrpSpPr>
          <p:cNvPr name="Group 9" id="9"/>
          <p:cNvGrpSpPr/>
          <p:nvPr/>
        </p:nvGrpSpPr>
        <p:grpSpPr>
          <a:xfrm rot="0">
            <a:off x="1028700" y="1963610"/>
            <a:ext cx="7822101" cy="6359780"/>
            <a:chOff x="0" y="0"/>
            <a:chExt cx="10429468" cy="8479707"/>
          </a:xfrm>
        </p:grpSpPr>
        <p:sp>
          <p:nvSpPr>
            <p:cNvPr name="TextBox 10" id="10"/>
            <p:cNvSpPr txBox="true"/>
            <p:nvPr/>
          </p:nvSpPr>
          <p:spPr>
            <a:xfrm rot="0">
              <a:off x="0" y="0"/>
              <a:ext cx="10429468" cy="35560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FFFFFF"/>
                  </a:solidFill>
                  <a:latin typeface="HK Grotesk Bold"/>
                  <a:ea typeface="HK Grotesk Bold"/>
                  <a:cs typeface="HK Grotesk Bold"/>
                  <a:sym typeface="HK Grotesk Bold"/>
                </a:rPr>
                <a:t>Image Processing</a:t>
              </a:r>
            </a:p>
          </p:txBody>
        </p:sp>
        <p:sp>
          <p:nvSpPr>
            <p:cNvPr name="TextBox 11" id="11"/>
            <p:cNvSpPr txBox="true"/>
            <p:nvPr/>
          </p:nvSpPr>
          <p:spPr>
            <a:xfrm rot="0">
              <a:off x="0" y="4322362"/>
              <a:ext cx="10429468" cy="4157345"/>
            </a:xfrm>
            <a:prstGeom prst="rect">
              <a:avLst/>
            </a:prstGeom>
          </p:spPr>
          <p:txBody>
            <a:bodyPr anchor="t" rtlCol="false" tIns="0" lIns="0" bIns="0" rIns="0">
              <a:spAutoFit/>
            </a:bodyPr>
            <a:lstStyle/>
            <a:p>
              <a:pPr algn="l">
                <a:lnSpc>
                  <a:spcPts val="4147"/>
                </a:lnSpc>
              </a:pPr>
              <a:r>
                <a:rPr lang="en-US" sz="2962">
                  <a:solidFill>
                    <a:srgbClr val="FFFFFF"/>
                  </a:solidFill>
                  <a:latin typeface="Public Sans"/>
                  <a:ea typeface="Public Sans"/>
                  <a:cs typeface="Public Sans"/>
                  <a:sym typeface="Public Sans"/>
                </a:rPr>
                <a:t>Image processing is a method to perform operations on an image to enhance it or extract useful information. It involves manipulating pixel values of images using mathematical and logical operations.</a:t>
              </a:r>
            </a:p>
            <a:p>
              <a:pPr algn="l">
                <a:lnSpc>
                  <a:spcPts val="4147"/>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736463" y="1641258"/>
            <a:ext cx="11278368" cy="7004484"/>
            <a:chOff x="0" y="0"/>
            <a:chExt cx="6357620" cy="3948430"/>
          </a:xfrm>
        </p:grpSpPr>
        <p:sp>
          <p:nvSpPr>
            <p:cNvPr name="Freeform 3" id="3"/>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blipFill>
              <a:blip r:embed="rId2"/>
              <a:stretch>
                <a:fillRect l="0" t="-2378" r="0" b="-2378"/>
              </a:stretch>
            </a:blipFill>
          </p:spPr>
        </p:sp>
        <p:sp>
          <p:nvSpPr>
            <p:cNvPr name="Freeform 4" id="4"/>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5" id="5"/>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grpSp>
        <p:nvGrpSpPr>
          <p:cNvPr name="Group 6" id="6"/>
          <p:cNvGrpSpPr/>
          <p:nvPr/>
        </p:nvGrpSpPr>
        <p:grpSpPr>
          <a:xfrm rot="0">
            <a:off x="646563" y="490226"/>
            <a:ext cx="5451683" cy="2302065"/>
            <a:chOff x="0" y="0"/>
            <a:chExt cx="7268910" cy="3069420"/>
          </a:xfrm>
        </p:grpSpPr>
        <p:sp>
          <p:nvSpPr>
            <p:cNvPr name="TextBox 7" id="7"/>
            <p:cNvSpPr txBox="true"/>
            <p:nvPr/>
          </p:nvSpPr>
          <p:spPr>
            <a:xfrm rot="0">
              <a:off x="0" y="2619729"/>
              <a:ext cx="7268910"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8" id="8"/>
            <p:cNvSpPr txBox="true"/>
            <p:nvPr/>
          </p:nvSpPr>
          <p:spPr>
            <a:xfrm rot="0">
              <a:off x="0" y="-9525"/>
              <a:ext cx="7268910" cy="244807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Histogram Equalization (with OpenCV)</a:t>
              </a:r>
            </a:p>
          </p:txBody>
        </p:sp>
      </p:grpSp>
      <p:grpSp>
        <p:nvGrpSpPr>
          <p:cNvPr name="Group 9" id="9"/>
          <p:cNvGrpSpPr/>
          <p:nvPr/>
        </p:nvGrpSpPr>
        <p:grpSpPr>
          <a:xfrm rot="0">
            <a:off x="459470" y="2597217"/>
            <a:ext cx="5825870" cy="7154078"/>
            <a:chOff x="0" y="0"/>
            <a:chExt cx="1505097" cy="1848235"/>
          </a:xfrm>
        </p:grpSpPr>
        <p:sp>
          <p:nvSpPr>
            <p:cNvPr name="Freeform 10" id="10"/>
            <p:cNvSpPr/>
            <p:nvPr/>
          </p:nvSpPr>
          <p:spPr>
            <a:xfrm flipH="false" flipV="false" rot="0">
              <a:off x="0" y="0"/>
              <a:ext cx="1505097" cy="1848235"/>
            </a:xfrm>
            <a:custGeom>
              <a:avLst/>
              <a:gdLst/>
              <a:ahLst/>
              <a:cxnLst/>
              <a:rect r="r" b="b" t="t" l="l"/>
              <a:pathLst>
                <a:path h="1848235" w="1505097">
                  <a:moveTo>
                    <a:pt x="67773" y="0"/>
                  </a:moveTo>
                  <a:lnTo>
                    <a:pt x="1437324" y="0"/>
                  </a:lnTo>
                  <a:cubicBezTo>
                    <a:pt x="1455298" y="0"/>
                    <a:pt x="1472536" y="7140"/>
                    <a:pt x="1485246" y="19850"/>
                  </a:cubicBezTo>
                  <a:cubicBezTo>
                    <a:pt x="1497956" y="32560"/>
                    <a:pt x="1505097" y="49799"/>
                    <a:pt x="1505097" y="67773"/>
                  </a:cubicBezTo>
                  <a:lnTo>
                    <a:pt x="1505097" y="1780462"/>
                  </a:lnTo>
                  <a:cubicBezTo>
                    <a:pt x="1505097" y="1798437"/>
                    <a:pt x="1497956" y="1815675"/>
                    <a:pt x="1485246" y="1828385"/>
                  </a:cubicBezTo>
                  <a:cubicBezTo>
                    <a:pt x="1472536" y="1841095"/>
                    <a:pt x="1455298" y="1848235"/>
                    <a:pt x="1437324" y="1848235"/>
                  </a:cubicBezTo>
                  <a:lnTo>
                    <a:pt x="67773" y="1848235"/>
                  </a:lnTo>
                  <a:cubicBezTo>
                    <a:pt x="49799" y="1848235"/>
                    <a:pt x="32560" y="1841095"/>
                    <a:pt x="19850" y="1828385"/>
                  </a:cubicBezTo>
                  <a:cubicBezTo>
                    <a:pt x="7140" y="1815675"/>
                    <a:pt x="0" y="1798437"/>
                    <a:pt x="0" y="1780462"/>
                  </a:cubicBezTo>
                  <a:lnTo>
                    <a:pt x="0" y="67773"/>
                  </a:lnTo>
                  <a:cubicBezTo>
                    <a:pt x="0" y="49799"/>
                    <a:pt x="7140" y="32560"/>
                    <a:pt x="19850" y="19850"/>
                  </a:cubicBezTo>
                  <a:cubicBezTo>
                    <a:pt x="32560" y="7140"/>
                    <a:pt x="49799" y="0"/>
                    <a:pt x="67773" y="0"/>
                  </a:cubicBezTo>
                  <a:close/>
                </a:path>
              </a:pathLst>
            </a:custGeom>
            <a:solidFill>
              <a:srgbClr val="F1E9E9">
                <a:alpha val="19608"/>
              </a:srgbClr>
            </a:solidFill>
          </p:spPr>
        </p:sp>
        <p:sp>
          <p:nvSpPr>
            <p:cNvPr name="TextBox 11" id="11"/>
            <p:cNvSpPr txBox="true"/>
            <p:nvPr/>
          </p:nvSpPr>
          <p:spPr>
            <a:xfrm>
              <a:off x="0" y="-57150"/>
              <a:ext cx="1505097" cy="1905385"/>
            </a:xfrm>
            <a:prstGeom prst="rect">
              <a:avLst/>
            </a:prstGeom>
          </p:spPr>
          <p:txBody>
            <a:bodyPr anchor="ctr" rtlCol="false" tIns="50800" lIns="50800" bIns="50800" rIns="50800"/>
            <a:lstStyle/>
            <a:p>
              <a:pPr algn="ctr">
                <a:lnSpc>
                  <a:spcPts val="3220"/>
                </a:lnSpc>
              </a:pPr>
            </a:p>
          </p:txBody>
        </p:sp>
      </p:grpSp>
      <p:sp>
        <p:nvSpPr>
          <p:cNvPr name="TextBox 12" id="12"/>
          <p:cNvSpPr txBox="true"/>
          <p:nvPr/>
        </p:nvSpPr>
        <p:spPr>
          <a:xfrm rot="0">
            <a:off x="774447" y="2745628"/>
            <a:ext cx="5136706" cy="6857256"/>
          </a:xfrm>
          <a:prstGeom prst="rect">
            <a:avLst/>
          </a:prstGeom>
        </p:spPr>
        <p:txBody>
          <a:bodyPr anchor="t" rtlCol="false" tIns="0" lIns="0" bIns="0" rIns="0">
            <a:spAutoFit/>
          </a:bodyPr>
          <a:lstStyle/>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cv2</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numpy as np</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from PIL import Image, ImageEnhance</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matplotlib.pyplot as plt</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img = cv2.imread(r"ImageProcessing\bg2.jpg",0)</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equ = cv2.equalizeHist(img)</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plt.subplot(1, 2, 1)</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plt.title('Original')</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plt.imshow(img, cmap='gray')</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plt.subplot(1, 2, 2)</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plt.title('Equalized')</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plt.imshow(equ, cmap='gray')</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plt.show()</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01350" y="1939147"/>
            <a:ext cx="11278368" cy="7004484"/>
            <a:chOff x="0" y="0"/>
            <a:chExt cx="6357620" cy="3948430"/>
          </a:xfrm>
        </p:grpSpPr>
        <p:sp>
          <p:nvSpPr>
            <p:cNvPr name="Freeform 3" id="3"/>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blipFill>
              <a:blip r:embed="rId2"/>
              <a:stretch>
                <a:fillRect l="0" t="-2378" r="0" b="-2378"/>
              </a:stretch>
            </a:blipFill>
          </p:spPr>
        </p:sp>
        <p:sp>
          <p:nvSpPr>
            <p:cNvPr name="Freeform 4" id="4"/>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5" id="5"/>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grpSp>
        <p:nvGrpSpPr>
          <p:cNvPr name="Group 6" id="6"/>
          <p:cNvGrpSpPr/>
          <p:nvPr/>
        </p:nvGrpSpPr>
        <p:grpSpPr>
          <a:xfrm rot="0">
            <a:off x="12125232" y="291633"/>
            <a:ext cx="5451683" cy="2302065"/>
            <a:chOff x="0" y="0"/>
            <a:chExt cx="7268910" cy="3069420"/>
          </a:xfrm>
        </p:grpSpPr>
        <p:sp>
          <p:nvSpPr>
            <p:cNvPr name="TextBox 7" id="7"/>
            <p:cNvSpPr txBox="true"/>
            <p:nvPr/>
          </p:nvSpPr>
          <p:spPr>
            <a:xfrm rot="0">
              <a:off x="0" y="2619729"/>
              <a:ext cx="7268910"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8" id="8"/>
            <p:cNvSpPr txBox="true"/>
            <p:nvPr/>
          </p:nvSpPr>
          <p:spPr>
            <a:xfrm rot="0">
              <a:off x="0" y="-9525"/>
              <a:ext cx="7268910" cy="244807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Histogram Equalization (with OpenCV)</a:t>
              </a:r>
            </a:p>
          </p:txBody>
        </p:sp>
      </p:grpSp>
      <p:grpSp>
        <p:nvGrpSpPr>
          <p:cNvPr name="Group 9" id="9"/>
          <p:cNvGrpSpPr/>
          <p:nvPr/>
        </p:nvGrpSpPr>
        <p:grpSpPr>
          <a:xfrm rot="0">
            <a:off x="11938138" y="2398624"/>
            <a:ext cx="5825870" cy="7154078"/>
            <a:chOff x="0" y="0"/>
            <a:chExt cx="1505097" cy="1848235"/>
          </a:xfrm>
        </p:grpSpPr>
        <p:sp>
          <p:nvSpPr>
            <p:cNvPr name="Freeform 10" id="10"/>
            <p:cNvSpPr/>
            <p:nvPr/>
          </p:nvSpPr>
          <p:spPr>
            <a:xfrm flipH="false" flipV="false" rot="0">
              <a:off x="0" y="0"/>
              <a:ext cx="1505097" cy="1848235"/>
            </a:xfrm>
            <a:custGeom>
              <a:avLst/>
              <a:gdLst/>
              <a:ahLst/>
              <a:cxnLst/>
              <a:rect r="r" b="b" t="t" l="l"/>
              <a:pathLst>
                <a:path h="1848235" w="1505097">
                  <a:moveTo>
                    <a:pt x="67773" y="0"/>
                  </a:moveTo>
                  <a:lnTo>
                    <a:pt x="1437324" y="0"/>
                  </a:lnTo>
                  <a:cubicBezTo>
                    <a:pt x="1455298" y="0"/>
                    <a:pt x="1472536" y="7140"/>
                    <a:pt x="1485246" y="19850"/>
                  </a:cubicBezTo>
                  <a:cubicBezTo>
                    <a:pt x="1497956" y="32560"/>
                    <a:pt x="1505097" y="49799"/>
                    <a:pt x="1505097" y="67773"/>
                  </a:cubicBezTo>
                  <a:lnTo>
                    <a:pt x="1505097" y="1780462"/>
                  </a:lnTo>
                  <a:cubicBezTo>
                    <a:pt x="1505097" y="1798437"/>
                    <a:pt x="1497956" y="1815675"/>
                    <a:pt x="1485246" y="1828385"/>
                  </a:cubicBezTo>
                  <a:cubicBezTo>
                    <a:pt x="1472536" y="1841095"/>
                    <a:pt x="1455298" y="1848235"/>
                    <a:pt x="1437324" y="1848235"/>
                  </a:cubicBezTo>
                  <a:lnTo>
                    <a:pt x="67773" y="1848235"/>
                  </a:lnTo>
                  <a:cubicBezTo>
                    <a:pt x="49799" y="1848235"/>
                    <a:pt x="32560" y="1841095"/>
                    <a:pt x="19850" y="1828385"/>
                  </a:cubicBezTo>
                  <a:cubicBezTo>
                    <a:pt x="7140" y="1815675"/>
                    <a:pt x="0" y="1798437"/>
                    <a:pt x="0" y="1780462"/>
                  </a:cubicBezTo>
                  <a:lnTo>
                    <a:pt x="0" y="67773"/>
                  </a:lnTo>
                  <a:cubicBezTo>
                    <a:pt x="0" y="49799"/>
                    <a:pt x="7140" y="32560"/>
                    <a:pt x="19850" y="19850"/>
                  </a:cubicBezTo>
                  <a:cubicBezTo>
                    <a:pt x="32560" y="7140"/>
                    <a:pt x="49799" y="0"/>
                    <a:pt x="67773" y="0"/>
                  </a:cubicBezTo>
                  <a:close/>
                </a:path>
              </a:pathLst>
            </a:custGeom>
            <a:solidFill>
              <a:srgbClr val="F1E9E9">
                <a:alpha val="19608"/>
              </a:srgbClr>
            </a:solidFill>
          </p:spPr>
        </p:sp>
        <p:sp>
          <p:nvSpPr>
            <p:cNvPr name="TextBox 11" id="11"/>
            <p:cNvSpPr txBox="true"/>
            <p:nvPr/>
          </p:nvSpPr>
          <p:spPr>
            <a:xfrm>
              <a:off x="0" y="-57150"/>
              <a:ext cx="1505097" cy="1905385"/>
            </a:xfrm>
            <a:prstGeom prst="rect">
              <a:avLst/>
            </a:prstGeom>
          </p:spPr>
          <p:txBody>
            <a:bodyPr anchor="ctr" rtlCol="false" tIns="50800" lIns="50800" bIns="50800" rIns="50800"/>
            <a:lstStyle/>
            <a:p>
              <a:pPr algn="ctr">
                <a:lnSpc>
                  <a:spcPts val="3220"/>
                </a:lnSpc>
              </a:pPr>
            </a:p>
          </p:txBody>
        </p:sp>
      </p:grpSp>
      <p:sp>
        <p:nvSpPr>
          <p:cNvPr name="TextBox 12" id="12"/>
          <p:cNvSpPr txBox="true"/>
          <p:nvPr/>
        </p:nvSpPr>
        <p:spPr>
          <a:xfrm rot="0">
            <a:off x="12253115" y="2547036"/>
            <a:ext cx="5136706" cy="7200119"/>
          </a:xfrm>
          <a:prstGeom prst="rect">
            <a:avLst/>
          </a:prstGeom>
        </p:spPr>
        <p:txBody>
          <a:bodyPr anchor="t" rtlCol="false" tIns="0" lIns="0" bIns="0" rIns="0">
            <a:spAutoFit/>
          </a:bodyPr>
          <a:lstStyle/>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cv2</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numpy as np</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from PIL import Image, ImageEnhance</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import matplotlib.pyplot as plt</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img = cv2.imread(r"ImageProcessing\bg2.jpg",0)</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equ = cv2.equalizeHist(img)</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plt.subplot(1, 2, 1)</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plt.title('Original')</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plt.imshow(img, cmap='gray')</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plt.subplot(1, 2, 2)</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plt.title('Equalized')</a:t>
            </a: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plt.imshow(equ, cmap='gray')</a:t>
            </a:r>
          </a:p>
          <a:p>
            <a:pPr algn="l" marL="496569" indent="-248284" lvl="1">
              <a:lnSpc>
                <a:spcPts val="2759"/>
              </a:lnSpc>
              <a:buFont typeface="Arial"/>
              <a:buChar char="•"/>
            </a:pPr>
          </a:p>
          <a:p>
            <a:pPr algn="l" marL="496569" indent="-248284" lvl="1">
              <a:lnSpc>
                <a:spcPts val="2759"/>
              </a:lnSpc>
              <a:buFont typeface="Arial"/>
              <a:buChar char="•"/>
            </a:pPr>
            <a:r>
              <a:rPr lang="en-US" b="true" sz="2299">
                <a:solidFill>
                  <a:srgbClr val="FFFFFF"/>
                </a:solidFill>
                <a:latin typeface="Open Sauce Semi-Bold"/>
                <a:ea typeface="Open Sauce Semi-Bold"/>
                <a:cs typeface="Open Sauce Semi-Bold"/>
                <a:sym typeface="Open Sauce Semi-Bold"/>
              </a:rPr>
              <a:t>plt.show()</a:t>
            </a:r>
          </a:p>
          <a:p>
            <a:pPr algn="l">
              <a:lnSpc>
                <a:spcPts val="2759"/>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021577" y="645297"/>
            <a:ext cx="5451683" cy="1444629"/>
            <a:chOff x="0" y="0"/>
            <a:chExt cx="7268910" cy="1926172"/>
          </a:xfrm>
        </p:grpSpPr>
        <p:sp>
          <p:nvSpPr>
            <p:cNvPr name="TextBox 3" id="3"/>
            <p:cNvSpPr txBox="true"/>
            <p:nvPr/>
          </p:nvSpPr>
          <p:spPr>
            <a:xfrm rot="0">
              <a:off x="0" y="1476480"/>
              <a:ext cx="7268910"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4" id="4"/>
            <p:cNvSpPr txBox="true"/>
            <p:nvPr/>
          </p:nvSpPr>
          <p:spPr>
            <a:xfrm rot="0">
              <a:off x="0" y="0"/>
              <a:ext cx="7268910" cy="1295301"/>
            </a:xfrm>
            <a:prstGeom prst="rect">
              <a:avLst/>
            </a:prstGeom>
          </p:spPr>
          <p:txBody>
            <a:bodyPr anchor="t" rtlCol="false" tIns="0" lIns="0" bIns="0" rIns="0">
              <a:spAutoFit/>
            </a:bodyPr>
            <a:lstStyle/>
            <a:p>
              <a:pPr algn="l" marL="0" indent="0" lvl="0">
                <a:lnSpc>
                  <a:spcPts val="7679"/>
                </a:lnSpc>
                <a:spcBef>
                  <a:spcPct val="0"/>
                </a:spcBef>
              </a:pPr>
              <a:r>
                <a:rPr lang="en-US" b="true" sz="6399">
                  <a:solidFill>
                    <a:srgbClr val="F1E9E9"/>
                  </a:solidFill>
                  <a:latin typeface="Open Sauce Semi-Bold"/>
                  <a:ea typeface="Open Sauce Semi-Bold"/>
                  <a:cs typeface="Open Sauce Semi-Bold"/>
                  <a:sym typeface="Open Sauce Semi-Bold"/>
                </a:rPr>
                <a:t>Conclusion</a:t>
              </a:r>
            </a:p>
          </p:txBody>
        </p:sp>
      </p:grpSp>
      <p:grpSp>
        <p:nvGrpSpPr>
          <p:cNvPr name="Group 5" id="5"/>
          <p:cNvGrpSpPr/>
          <p:nvPr/>
        </p:nvGrpSpPr>
        <p:grpSpPr>
          <a:xfrm rot="0">
            <a:off x="730111" y="2398624"/>
            <a:ext cx="17033897" cy="7154078"/>
            <a:chOff x="0" y="0"/>
            <a:chExt cx="4400658" cy="1848235"/>
          </a:xfrm>
        </p:grpSpPr>
        <p:sp>
          <p:nvSpPr>
            <p:cNvPr name="Freeform 6" id="6"/>
            <p:cNvSpPr/>
            <p:nvPr/>
          </p:nvSpPr>
          <p:spPr>
            <a:xfrm flipH="false" flipV="false" rot="0">
              <a:off x="0" y="0"/>
              <a:ext cx="4400658" cy="1848235"/>
            </a:xfrm>
            <a:custGeom>
              <a:avLst/>
              <a:gdLst/>
              <a:ahLst/>
              <a:cxnLst/>
              <a:rect r="r" b="b" t="t" l="l"/>
              <a:pathLst>
                <a:path h="1848235" w="4400658">
                  <a:moveTo>
                    <a:pt x="23180" y="0"/>
                  </a:moveTo>
                  <a:lnTo>
                    <a:pt x="4377479" y="0"/>
                  </a:lnTo>
                  <a:cubicBezTo>
                    <a:pt x="4390280" y="0"/>
                    <a:pt x="4400658" y="10378"/>
                    <a:pt x="4400658" y="23180"/>
                  </a:cubicBezTo>
                  <a:lnTo>
                    <a:pt x="4400658" y="1825056"/>
                  </a:lnTo>
                  <a:cubicBezTo>
                    <a:pt x="4400658" y="1837858"/>
                    <a:pt x="4390280" y="1848235"/>
                    <a:pt x="4377479" y="1848235"/>
                  </a:cubicBezTo>
                  <a:lnTo>
                    <a:pt x="23180" y="1848235"/>
                  </a:lnTo>
                  <a:cubicBezTo>
                    <a:pt x="10378" y="1848235"/>
                    <a:pt x="0" y="1837858"/>
                    <a:pt x="0" y="1825056"/>
                  </a:cubicBezTo>
                  <a:lnTo>
                    <a:pt x="0" y="23180"/>
                  </a:lnTo>
                  <a:cubicBezTo>
                    <a:pt x="0" y="10378"/>
                    <a:pt x="10378" y="0"/>
                    <a:pt x="23180" y="0"/>
                  </a:cubicBezTo>
                  <a:close/>
                </a:path>
              </a:pathLst>
            </a:custGeom>
            <a:solidFill>
              <a:srgbClr val="F1E9E9">
                <a:alpha val="19608"/>
              </a:srgbClr>
            </a:solidFill>
          </p:spPr>
        </p:sp>
        <p:sp>
          <p:nvSpPr>
            <p:cNvPr name="TextBox 7" id="7"/>
            <p:cNvSpPr txBox="true"/>
            <p:nvPr/>
          </p:nvSpPr>
          <p:spPr>
            <a:xfrm>
              <a:off x="0" y="-57150"/>
              <a:ext cx="4400658" cy="1905385"/>
            </a:xfrm>
            <a:prstGeom prst="rect">
              <a:avLst/>
            </a:prstGeom>
          </p:spPr>
          <p:txBody>
            <a:bodyPr anchor="ctr" rtlCol="false" tIns="50800" lIns="50800" bIns="50800" rIns="50800"/>
            <a:lstStyle/>
            <a:p>
              <a:pPr algn="ctr">
                <a:lnSpc>
                  <a:spcPts val="3220"/>
                </a:lnSpc>
              </a:pPr>
            </a:p>
          </p:txBody>
        </p:sp>
      </p:grpSp>
      <p:sp>
        <p:nvSpPr>
          <p:cNvPr name="TextBox 8" id="8"/>
          <p:cNvSpPr txBox="true"/>
          <p:nvPr/>
        </p:nvSpPr>
        <p:spPr>
          <a:xfrm rot="0">
            <a:off x="2218137" y="2832413"/>
            <a:ext cx="14508169" cy="6286500"/>
          </a:xfrm>
          <a:prstGeom prst="rect">
            <a:avLst/>
          </a:prstGeom>
        </p:spPr>
        <p:txBody>
          <a:bodyPr anchor="t" rtlCol="false" tIns="0" lIns="0" bIns="0" rIns="0">
            <a:spAutoFit/>
          </a:bodyPr>
          <a:lstStyle/>
          <a:p>
            <a:pPr algn="l">
              <a:lnSpc>
                <a:spcPts val="4559"/>
              </a:lnSpc>
            </a:pPr>
            <a:r>
              <a:rPr lang="en-US" sz="3799" b="true">
                <a:solidFill>
                  <a:srgbClr val="FFFFFF"/>
                </a:solidFill>
                <a:latin typeface="Open Sauce Semi-Bold"/>
                <a:ea typeface="Open Sauce Semi-Bold"/>
                <a:cs typeface="Open Sauce Semi-Bold"/>
                <a:sym typeface="Open Sauce Semi-Bold"/>
              </a:rPr>
              <a:t>Dur</a:t>
            </a:r>
            <a:r>
              <a:rPr lang="en-US" b="true" sz="3799">
                <a:solidFill>
                  <a:srgbClr val="FFFFFF"/>
                </a:solidFill>
                <a:latin typeface="Open Sauce Semi-Bold"/>
                <a:ea typeface="Open Sauce Semi-Bold"/>
                <a:cs typeface="Open Sauce Semi-Bold"/>
                <a:sym typeface="Open Sauce Semi-Bold"/>
              </a:rPr>
              <a:t>ing this initial phase of my internship, I explored the fundamentals of image processing using Python and OpenCV. I gained hands-on experience with basic image operations, enhancement techniques, and video handling. I also built an interactive Streamlit-based tool for image manipulation, which helped reinforce my understanding of real-time applications. This assignment has laid a strong foundation for more advanced topics such as segmentation, edge detection, and deep learning-based image analysis, which I look forward to exploring in the upcoming phases of the internship.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899317" y="505866"/>
            <a:ext cx="16665997" cy="9374623"/>
          </a:xfrm>
          <a:custGeom>
            <a:avLst/>
            <a:gdLst/>
            <a:ahLst/>
            <a:cxnLst/>
            <a:rect r="r" b="b" t="t" l="l"/>
            <a:pathLst>
              <a:path h="9374623" w="16665997">
                <a:moveTo>
                  <a:pt x="0" y="0"/>
                </a:moveTo>
                <a:lnTo>
                  <a:pt x="16665997" y="0"/>
                </a:lnTo>
                <a:lnTo>
                  <a:pt x="16665997" y="9374623"/>
                </a:lnTo>
                <a:lnTo>
                  <a:pt x="0" y="9374623"/>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1646" y="-232341"/>
            <a:ext cx="2944309" cy="11756502"/>
          </a:xfrm>
          <a:custGeom>
            <a:avLst/>
            <a:gdLst/>
            <a:ahLst/>
            <a:cxnLst/>
            <a:rect r="r" b="b" t="t" l="l"/>
            <a:pathLst>
              <a:path h="11756502" w="2944309">
                <a:moveTo>
                  <a:pt x="0" y="0"/>
                </a:moveTo>
                <a:lnTo>
                  <a:pt x="2944309" y="0"/>
                </a:lnTo>
                <a:lnTo>
                  <a:pt x="2944309" y="11756502"/>
                </a:lnTo>
                <a:lnTo>
                  <a:pt x="0" y="11756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293643" y="1439735"/>
            <a:ext cx="12965657" cy="7407530"/>
            <a:chOff x="0" y="0"/>
            <a:chExt cx="17287542" cy="9876707"/>
          </a:xfrm>
        </p:grpSpPr>
        <p:sp>
          <p:nvSpPr>
            <p:cNvPr name="TextBox 5" id="5"/>
            <p:cNvSpPr txBox="true"/>
            <p:nvPr/>
          </p:nvSpPr>
          <p:spPr>
            <a:xfrm rot="0">
              <a:off x="0" y="0"/>
              <a:ext cx="17287542" cy="35560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FFFFFF"/>
                  </a:solidFill>
                  <a:latin typeface="HK Grotesk Bold"/>
                  <a:ea typeface="HK Grotesk Bold"/>
                  <a:cs typeface="HK Grotesk Bold"/>
                  <a:sym typeface="HK Grotesk Bold"/>
                </a:rPr>
                <a:t>Applications of Image Processing</a:t>
              </a:r>
            </a:p>
          </p:txBody>
        </p:sp>
        <p:sp>
          <p:nvSpPr>
            <p:cNvPr name="TextBox 6" id="6"/>
            <p:cNvSpPr txBox="true"/>
            <p:nvPr/>
          </p:nvSpPr>
          <p:spPr>
            <a:xfrm rot="0">
              <a:off x="0" y="4322362"/>
              <a:ext cx="17287542" cy="5554345"/>
            </a:xfrm>
            <a:prstGeom prst="rect">
              <a:avLst/>
            </a:prstGeom>
          </p:spPr>
          <p:txBody>
            <a:bodyPr anchor="t" rtlCol="false" tIns="0" lIns="0" bIns="0" rIns="0">
              <a:spAutoFit/>
            </a:bodyPr>
            <a:lstStyle/>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Medical Imaging: CT scans, MRI enhancements</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Object Detection: Surveillance, autonomous vehicles</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Face Recognition: Authentication systems</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Optical Character Recognition (OCR): Digitizing text from images</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Industrial Automation: Detecting defects, sorting objects</a:t>
              </a:r>
            </a:p>
            <a:p>
              <a:pPr algn="l" marL="639604" indent="-319802" lvl="1">
                <a:lnSpc>
                  <a:spcPts val="4147"/>
                </a:lnSpc>
                <a:buFont typeface="Arial"/>
                <a:buChar char="•"/>
              </a:pPr>
              <a:r>
                <a:rPr lang="en-US" sz="2962">
                  <a:solidFill>
                    <a:srgbClr val="FFFFFF"/>
                  </a:solidFill>
                  <a:latin typeface="Public Sans"/>
                  <a:ea typeface="Public Sans"/>
                  <a:cs typeface="Public Sans"/>
                  <a:sym typeface="Public Sans"/>
                </a:rPr>
                <a:t>Augmented Reality &amp; Gaming: Real-time background replacement, motion capture</a:t>
              </a:r>
            </a:p>
            <a:p>
              <a:pPr algn="l">
                <a:lnSpc>
                  <a:spcPts val="414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5479194" cy="9826324"/>
            <a:chOff x="0" y="0"/>
            <a:chExt cx="2535511" cy="1609564"/>
          </a:xfrm>
        </p:grpSpPr>
        <p:sp>
          <p:nvSpPr>
            <p:cNvPr name="Freeform 3" id="3"/>
            <p:cNvSpPr/>
            <p:nvPr/>
          </p:nvSpPr>
          <p:spPr>
            <a:xfrm flipH="false" flipV="false" rot="0">
              <a:off x="0" y="0"/>
              <a:ext cx="2535511" cy="1609564"/>
            </a:xfrm>
            <a:custGeom>
              <a:avLst/>
              <a:gdLst/>
              <a:ahLst/>
              <a:cxnLst/>
              <a:rect r="r" b="b" t="t" l="l"/>
              <a:pathLst>
                <a:path h="1609564" w="2535511">
                  <a:moveTo>
                    <a:pt x="2411051" y="1609564"/>
                  </a:moveTo>
                  <a:lnTo>
                    <a:pt x="124460" y="1609564"/>
                  </a:lnTo>
                  <a:cubicBezTo>
                    <a:pt x="55880" y="1609564"/>
                    <a:pt x="0" y="1553684"/>
                    <a:pt x="0" y="1485104"/>
                  </a:cubicBezTo>
                  <a:lnTo>
                    <a:pt x="0" y="124460"/>
                  </a:lnTo>
                  <a:cubicBezTo>
                    <a:pt x="0" y="55880"/>
                    <a:pt x="55880" y="0"/>
                    <a:pt x="124460" y="0"/>
                  </a:cubicBezTo>
                  <a:lnTo>
                    <a:pt x="2411051" y="0"/>
                  </a:lnTo>
                  <a:cubicBezTo>
                    <a:pt x="2479631" y="0"/>
                    <a:pt x="2535511" y="55880"/>
                    <a:pt x="2535511" y="124460"/>
                  </a:cubicBezTo>
                  <a:lnTo>
                    <a:pt x="2535511" y="1485104"/>
                  </a:lnTo>
                  <a:cubicBezTo>
                    <a:pt x="2535511" y="1553684"/>
                    <a:pt x="2479631" y="1609564"/>
                    <a:pt x="2411051" y="1609564"/>
                  </a:cubicBezTo>
                  <a:close/>
                </a:path>
              </a:pathLst>
            </a:custGeom>
            <a:solidFill>
              <a:srgbClr val="1B1B1B"/>
            </a:solidFill>
          </p:spPr>
        </p:sp>
      </p:grpSp>
      <p:grpSp>
        <p:nvGrpSpPr>
          <p:cNvPr name="Group 4" id="4"/>
          <p:cNvGrpSpPr/>
          <p:nvPr/>
        </p:nvGrpSpPr>
        <p:grpSpPr>
          <a:xfrm rot="0">
            <a:off x="571936" y="569349"/>
            <a:ext cx="13981776" cy="8877752"/>
            <a:chOff x="0" y="0"/>
            <a:chExt cx="18642368" cy="11837003"/>
          </a:xfrm>
        </p:grpSpPr>
        <p:sp>
          <p:nvSpPr>
            <p:cNvPr name="TextBox 5" id="5"/>
            <p:cNvSpPr txBox="true"/>
            <p:nvPr/>
          </p:nvSpPr>
          <p:spPr>
            <a:xfrm rot="0">
              <a:off x="0" y="1676093"/>
              <a:ext cx="18642368" cy="1016091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1E9E9"/>
                  </a:solidFill>
                  <a:latin typeface="Open Sauce"/>
                  <a:ea typeface="Open Sauce"/>
                  <a:cs typeface="Open Sauce"/>
                  <a:sym typeface="Open Sauce"/>
                </a:rPr>
                <a:t>Opencv</a:t>
              </a:r>
            </a:p>
            <a:p>
              <a:pPr algn="l" marL="1323721" indent="-441240" lvl="2">
                <a:lnSpc>
                  <a:spcPts val="4291"/>
                </a:lnSpc>
                <a:buFont typeface="Arial"/>
                <a:buChar char="⚬"/>
              </a:pPr>
              <a:r>
                <a:rPr lang="en-US" sz="3065">
                  <a:solidFill>
                    <a:srgbClr val="F1E9E9"/>
                  </a:solidFill>
                  <a:latin typeface="Open Sauce"/>
                  <a:ea typeface="Open Sauce"/>
                  <a:cs typeface="Open Sauce"/>
                  <a:sym typeface="Open Sauce"/>
                </a:rPr>
                <a:t>OpenCV is an open-source computer vision library that enables real-time image and video processing, widely used in machine learning, robotics, and object detection applications.</a:t>
              </a:r>
            </a:p>
            <a:p>
              <a:pPr algn="l">
                <a:lnSpc>
                  <a:spcPts val="4291"/>
                </a:lnSpc>
              </a:pPr>
            </a:p>
            <a:p>
              <a:pPr algn="l" marL="690881" indent="-345440" lvl="1">
                <a:lnSpc>
                  <a:spcPts val="4480"/>
                </a:lnSpc>
                <a:buFont typeface="Arial"/>
                <a:buChar char="•"/>
              </a:pPr>
              <a:r>
                <a:rPr lang="en-US" sz="3200">
                  <a:solidFill>
                    <a:srgbClr val="F1E9E9"/>
                  </a:solidFill>
                  <a:latin typeface="Open Sauce"/>
                  <a:ea typeface="Open Sauce"/>
                  <a:cs typeface="Open Sauce"/>
                  <a:sym typeface="Open Sauce"/>
                </a:rPr>
                <a:t>Numpy</a:t>
              </a:r>
            </a:p>
            <a:p>
              <a:pPr algn="l" marL="1323721" indent="-441240" lvl="2">
                <a:lnSpc>
                  <a:spcPts val="4291"/>
                </a:lnSpc>
                <a:buFont typeface="Arial"/>
                <a:buChar char="⚬"/>
              </a:pPr>
              <a:r>
                <a:rPr lang="en-US" sz="3065" u="none">
                  <a:solidFill>
                    <a:srgbClr val="F1E9E9"/>
                  </a:solidFill>
                  <a:latin typeface="Open Sauce"/>
                  <a:ea typeface="Open Sauce"/>
                  <a:cs typeface="Open Sauce"/>
                  <a:sym typeface="Open Sauce"/>
                </a:rPr>
                <a:t>NumPy is a powerful Python library for numerical computing, providing support for large multi-dimensional arrays, mathematical functions, linear algebra, and random number capabilities.</a:t>
              </a:r>
            </a:p>
            <a:p>
              <a:pPr algn="l">
                <a:lnSpc>
                  <a:spcPts val="4291"/>
                </a:lnSpc>
              </a:pPr>
            </a:p>
            <a:p>
              <a:pPr algn="l" marL="690881" indent="-345440" lvl="1">
                <a:lnSpc>
                  <a:spcPts val="4480"/>
                </a:lnSpc>
                <a:buFont typeface="Arial"/>
                <a:buChar char="•"/>
              </a:pPr>
              <a:r>
                <a:rPr lang="en-US" sz="3200" u="none">
                  <a:solidFill>
                    <a:srgbClr val="F1E9E9"/>
                  </a:solidFill>
                  <a:latin typeface="Open Sauce"/>
                  <a:ea typeface="Open Sauce"/>
                  <a:cs typeface="Open Sauce"/>
                  <a:sym typeface="Open Sauce"/>
                </a:rPr>
                <a:t>M</a:t>
              </a:r>
              <a:r>
                <a:rPr lang="en-US" sz="3200" u="none">
                  <a:solidFill>
                    <a:srgbClr val="F1E9E9"/>
                  </a:solidFill>
                  <a:latin typeface="Open Sauce"/>
                  <a:ea typeface="Open Sauce"/>
                  <a:cs typeface="Open Sauce"/>
                  <a:sym typeface="Open Sauce"/>
                </a:rPr>
                <a:t>atplotlib.pyplot</a:t>
              </a:r>
            </a:p>
            <a:p>
              <a:pPr algn="l" marL="1323721" indent="-441240" lvl="2">
                <a:lnSpc>
                  <a:spcPts val="4291"/>
                </a:lnSpc>
                <a:buFont typeface="Arial"/>
                <a:buChar char="⚬"/>
              </a:pPr>
              <a:r>
                <a:rPr lang="en-US" sz="3065" u="none">
                  <a:solidFill>
                    <a:srgbClr val="F1E9E9"/>
                  </a:solidFill>
                  <a:latin typeface="Open Sauce"/>
                  <a:ea typeface="Open Sauce"/>
                  <a:cs typeface="Open Sauce"/>
                  <a:sym typeface="Open Sauce"/>
                </a:rPr>
                <a:t>Matplotlib.pyplot is a Python plotting library used for creating static, interactive, and animated visualizations, offering MATLAB-like functions for charting data easily and flexibly.</a:t>
              </a:r>
            </a:p>
          </p:txBody>
        </p:sp>
        <p:sp>
          <p:nvSpPr>
            <p:cNvPr name="TextBox 6" id="6"/>
            <p:cNvSpPr txBox="true"/>
            <p:nvPr/>
          </p:nvSpPr>
          <p:spPr>
            <a:xfrm rot="0">
              <a:off x="0" y="0"/>
              <a:ext cx="18642368" cy="979702"/>
            </a:xfrm>
            <a:prstGeom prst="rect">
              <a:avLst/>
            </a:prstGeom>
          </p:spPr>
          <p:txBody>
            <a:bodyPr anchor="t" rtlCol="false" tIns="0" lIns="0" bIns="0" rIns="0">
              <a:spAutoFit/>
            </a:bodyPr>
            <a:lstStyle/>
            <a:p>
              <a:pPr algn="l" marL="0" indent="0" lvl="0">
                <a:lnSpc>
                  <a:spcPts val="5814"/>
                </a:lnSpc>
                <a:spcBef>
                  <a:spcPct val="0"/>
                </a:spcBef>
              </a:pPr>
              <a:r>
                <a:rPr lang="en-US" b="true" sz="4845">
                  <a:solidFill>
                    <a:srgbClr val="F1E9E9"/>
                  </a:solidFill>
                  <a:latin typeface="Open Sauce Bold"/>
                  <a:ea typeface="Open Sauce Bold"/>
                  <a:cs typeface="Open Sauce Bold"/>
                  <a:sym typeface="Open Sauce Bold"/>
                </a:rPr>
                <a:t>Libraries Used</a:t>
              </a:r>
            </a:p>
          </p:txBody>
        </p:sp>
      </p:grpSp>
      <p:sp>
        <p:nvSpPr>
          <p:cNvPr name="Freeform 7" id="7"/>
          <p:cNvSpPr/>
          <p:nvPr/>
        </p:nvSpPr>
        <p:spPr>
          <a:xfrm flipH="false" flipV="false" rot="0">
            <a:off x="15994031" y="564953"/>
            <a:ext cx="2053796" cy="1955571"/>
          </a:xfrm>
          <a:custGeom>
            <a:avLst/>
            <a:gdLst/>
            <a:ahLst/>
            <a:cxnLst/>
            <a:rect r="r" b="b" t="t" l="l"/>
            <a:pathLst>
              <a:path h="1955571" w="2053796">
                <a:moveTo>
                  <a:pt x="0" y="0"/>
                </a:moveTo>
                <a:lnTo>
                  <a:pt x="2053796" y="0"/>
                </a:lnTo>
                <a:lnTo>
                  <a:pt x="2053796" y="1955571"/>
                </a:lnTo>
                <a:lnTo>
                  <a:pt x="0" y="1955571"/>
                </a:lnTo>
                <a:lnTo>
                  <a:pt x="0" y="0"/>
                </a:lnTo>
                <a:close/>
              </a:path>
            </a:pathLst>
          </a:custGeom>
          <a:blipFill>
            <a:blip r:embed="rId2"/>
            <a:stretch>
              <a:fillRect l="0" t="0" r="0" b="0"/>
            </a:stretch>
          </a:blipFill>
        </p:spPr>
      </p:sp>
      <p:sp>
        <p:nvSpPr>
          <p:cNvPr name="Freeform 8" id="8"/>
          <p:cNvSpPr/>
          <p:nvPr/>
        </p:nvSpPr>
        <p:spPr>
          <a:xfrm flipH="false" flipV="false" rot="0">
            <a:off x="15725000" y="4185300"/>
            <a:ext cx="2591858" cy="1160534"/>
          </a:xfrm>
          <a:custGeom>
            <a:avLst/>
            <a:gdLst/>
            <a:ahLst/>
            <a:cxnLst/>
            <a:rect r="r" b="b" t="t" l="l"/>
            <a:pathLst>
              <a:path h="1160534" w="2591858">
                <a:moveTo>
                  <a:pt x="0" y="0"/>
                </a:moveTo>
                <a:lnTo>
                  <a:pt x="2591858" y="0"/>
                </a:lnTo>
                <a:lnTo>
                  <a:pt x="2591858" y="1160533"/>
                </a:lnTo>
                <a:lnTo>
                  <a:pt x="0" y="1160533"/>
                </a:lnTo>
                <a:lnTo>
                  <a:pt x="0" y="0"/>
                </a:lnTo>
                <a:close/>
              </a:path>
            </a:pathLst>
          </a:custGeom>
          <a:blipFill>
            <a:blip r:embed="rId3"/>
            <a:stretch>
              <a:fillRect l="0" t="0" r="0" b="0"/>
            </a:stretch>
          </a:blipFill>
        </p:spPr>
      </p:sp>
      <p:sp>
        <p:nvSpPr>
          <p:cNvPr name="Freeform 9" id="9"/>
          <p:cNvSpPr/>
          <p:nvPr/>
        </p:nvSpPr>
        <p:spPr>
          <a:xfrm flipH="false" flipV="false" rot="0">
            <a:off x="16062569" y="6835280"/>
            <a:ext cx="1855561" cy="1855561"/>
          </a:xfrm>
          <a:custGeom>
            <a:avLst/>
            <a:gdLst/>
            <a:ahLst/>
            <a:cxnLst/>
            <a:rect r="r" b="b" t="t" l="l"/>
            <a:pathLst>
              <a:path h="1855561" w="1855561">
                <a:moveTo>
                  <a:pt x="0" y="0"/>
                </a:moveTo>
                <a:lnTo>
                  <a:pt x="1855561" y="0"/>
                </a:lnTo>
                <a:lnTo>
                  <a:pt x="1855561" y="1855561"/>
                </a:lnTo>
                <a:lnTo>
                  <a:pt x="0" y="1855561"/>
                </a:lnTo>
                <a:lnTo>
                  <a:pt x="0" y="0"/>
                </a:lnTo>
                <a:close/>
              </a:path>
            </a:pathLst>
          </a:custGeom>
          <a:blipFill>
            <a:blip r:embed="rId4"/>
            <a:stretch>
              <a:fillRect l="0" t="0" r="0" b="0"/>
            </a:stretch>
          </a:blipFill>
        </p:spPr>
      </p:sp>
      <p:sp>
        <p:nvSpPr>
          <p:cNvPr name="TextBox 10" id="10"/>
          <p:cNvSpPr txBox="true"/>
          <p:nvPr/>
        </p:nvSpPr>
        <p:spPr>
          <a:xfrm rot="0">
            <a:off x="16062569" y="2434799"/>
            <a:ext cx="1916720" cy="689012"/>
          </a:xfrm>
          <a:prstGeom prst="rect">
            <a:avLst/>
          </a:prstGeom>
        </p:spPr>
        <p:txBody>
          <a:bodyPr anchor="t" rtlCol="false" tIns="0" lIns="0" bIns="0" rIns="0">
            <a:spAutoFit/>
          </a:bodyPr>
          <a:lstStyle/>
          <a:p>
            <a:pPr algn="ctr">
              <a:lnSpc>
                <a:spcPts val="5600"/>
              </a:lnSpc>
            </a:pPr>
            <a:r>
              <a:rPr lang="en-US" sz="4000" b="true">
                <a:solidFill>
                  <a:srgbClr val="F1E9E9"/>
                </a:solidFill>
                <a:latin typeface="Canva Sans Bold"/>
                <a:ea typeface="Canva Sans Bold"/>
                <a:cs typeface="Canva Sans Bold"/>
                <a:sym typeface="Canva Sans Bold"/>
              </a:rPr>
              <a:t>Opencv</a:t>
            </a:r>
          </a:p>
        </p:txBody>
      </p:sp>
      <p:sp>
        <p:nvSpPr>
          <p:cNvPr name="TextBox 11" id="11"/>
          <p:cNvSpPr txBox="true"/>
          <p:nvPr/>
        </p:nvSpPr>
        <p:spPr>
          <a:xfrm rot="0">
            <a:off x="15725000" y="5427699"/>
            <a:ext cx="2591858" cy="537882"/>
          </a:xfrm>
          <a:prstGeom prst="rect">
            <a:avLst/>
          </a:prstGeom>
        </p:spPr>
        <p:txBody>
          <a:bodyPr anchor="t" rtlCol="false" tIns="0" lIns="0" bIns="0" rIns="0">
            <a:spAutoFit/>
          </a:bodyPr>
          <a:lstStyle/>
          <a:p>
            <a:pPr algn="ctr">
              <a:lnSpc>
                <a:spcPts val="4480"/>
              </a:lnSpc>
            </a:pPr>
            <a:r>
              <a:rPr lang="en-US" sz="3200" b="true">
                <a:solidFill>
                  <a:srgbClr val="F1E9E9"/>
                </a:solidFill>
                <a:latin typeface="Canva Sans Bold"/>
                <a:ea typeface="Canva Sans Bold"/>
                <a:cs typeface="Canva Sans Bold"/>
                <a:sym typeface="Canva Sans Bold"/>
              </a:rPr>
              <a:t>Numpy</a:t>
            </a:r>
          </a:p>
        </p:txBody>
      </p:sp>
      <p:sp>
        <p:nvSpPr>
          <p:cNvPr name="TextBox 12" id="12"/>
          <p:cNvSpPr txBox="true"/>
          <p:nvPr/>
        </p:nvSpPr>
        <p:spPr>
          <a:xfrm rot="0">
            <a:off x="15694420" y="8776566"/>
            <a:ext cx="2591858" cy="537882"/>
          </a:xfrm>
          <a:prstGeom prst="rect">
            <a:avLst/>
          </a:prstGeom>
        </p:spPr>
        <p:txBody>
          <a:bodyPr anchor="t" rtlCol="false" tIns="0" lIns="0" bIns="0" rIns="0">
            <a:spAutoFit/>
          </a:bodyPr>
          <a:lstStyle/>
          <a:p>
            <a:pPr algn="ctr">
              <a:lnSpc>
                <a:spcPts val="4480"/>
              </a:lnSpc>
            </a:pPr>
            <a:r>
              <a:rPr lang="en-US" sz="3200" b="true">
                <a:solidFill>
                  <a:srgbClr val="F1E9E9"/>
                </a:solidFill>
                <a:latin typeface="Canva Sans Bold"/>
                <a:ea typeface="Canva Sans Bold"/>
                <a:cs typeface="Canva Sans Bold"/>
                <a:sym typeface="Canva Sans Bold"/>
              </a:rPr>
              <a:t>Matplotlib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00707" y="7878784"/>
            <a:ext cx="11517185" cy="2408216"/>
          </a:xfrm>
          <a:custGeom>
            <a:avLst/>
            <a:gdLst/>
            <a:ahLst/>
            <a:cxnLst/>
            <a:rect r="r" b="b" t="t" l="l"/>
            <a:pathLst>
              <a:path h="2408216" w="11517185">
                <a:moveTo>
                  <a:pt x="0" y="0"/>
                </a:moveTo>
                <a:lnTo>
                  <a:pt x="11517186" y="0"/>
                </a:lnTo>
                <a:lnTo>
                  <a:pt x="11517186" y="2408216"/>
                </a:lnTo>
                <a:lnTo>
                  <a:pt x="0" y="2408216"/>
                </a:lnTo>
                <a:lnTo>
                  <a:pt x="0" y="0"/>
                </a:lnTo>
                <a:close/>
              </a:path>
            </a:pathLst>
          </a:custGeom>
          <a:blipFill>
            <a:blip r:embed="rId2"/>
            <a:stretch>
              <a:fillRect l="0" t="0" r="0" b="-297342"/>
            </a:stretch>
          </a:blipFill>
        </p:spPr>
      </p:sp>
      <p:grpSp>
        <p:nvGrpSpPr>
          <p:cNvPr name="Group 3" id="3"/>
          <p:cNvGrpSpPr>
            <a:grpSpLocks noChangeAspect="true"/>
          </p:cNvGrpSpPr>
          <p:nvPr/>
        </p:nvGrpSpPr>
        <p:grpSpPr>
          <a:xfrm rot="0">
            <a:off x="195058" y="2224674"/>
            <a:ext cx="10399812" cy="7713194"/>
            <a:chOff x="0" y="0"/>
            <a:chExt cx="13716000" cy="10172700"/>
          </a:xfrm>
        </p:grpSpPr>
        <p:sp>
          <p:nvSpPr>
            <p:cNvPr name="Freeform 4" id="4"/>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3"/>
              <a:stretch>
                <a:fillRect l="0" t="-393" r="0" b="-393"/>
              </a:stretch>
            </a:blipFill>
          </p:spPr>
        </p:sp>
        <p:sp>
          <p:nvSpPr>
            <p:cNvPr name="Freeform 5" id="5"/>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4"/>
              <a:stretch>
                <a:fillRect l="-12557" t="0" r="-12557" b="0"/>
              </a:stretch>
            </a:blipFill>
          </p:spPr>
        </p:sp>
      </p:grpSp>
      <p:sp>
        <p:nvSpPr>
          <p:cNvPr name="Freeform 6" id="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32645" y="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grpSp>
        <p:nvGrpSpPr>
          <p:cNvPr name="Group 8" id="8"/>
          <p:cNvGrpSpPr/>
          <p:nvPr/>
        </p:nvGrpSpPr>
        <p:grpSpPr>
          <a:xfrm rot="0">
            <a:off x="11195395" y="4587440"/>
            <a:ext cx="6308178" cy="3910850"/>
            <a:chOff x="0" y="0"/>
            <a:chExt cx="1661413" cy="1030018"/>
          </a:xfrm>
        </p:grpSpPr>
        <p:sp>
          <p:nvSpPr>
            <p:cNvPr name="Freeform 9" id="9"/>
            <p:cNvSpPr/>
            <p:nvPr/>
          </p:nvSpPr>
          <p:spPr>
            <a:xfrm flipH="false" flipV="false" rot="0">
              <a:off x="0" y="0"/>
              <a:ext cx="1661413" cy="1030018"/>
            </a:xfrm>
            <a:custGeom>
              <a:avLst/>
              <a:gdLst/>
              <a:ahLst/>
              <a:cxnLst/>
              <a:rect r="r" b="b" t="t" l="l"/>
              <a:pathLst>
                <a:path h="1030018" w="1661413">
                  <a:moveTo>
                    <a:pt x="62591" y="0"/>
                  </a:moveTo>
                  <a:lnTo>
                    <a:pt x="1598822" y="0"/>
                  </a:lnTo>
                  <a:cubicBezTo>
                    <a:pt x="1633390" y="0"/>
                    <a:pt x="1661413" y="28023"/>
                    <a:pt x="1661413" y="62591"/>
                  </a:cubicBezTo>
                  <a:lnTo>
                    <a:pt x="1661413" y="967427"/>
                  </a:lnTo>
                  <a:cubicBezTo>
                    <a:pt x="1661413" y="1001995"/>
                    <a:pt x="1633390" y="1030018"/>
                    <a:pt x="1598822" y="1030018"/>
                  </a:cubicBezTo>
                  <a:lnTo>
                    <a:pt x="62591" y="1030018"/>
                  </a:lnTo>
                  <a:cubicBezTo>
                    <a:pt x="28023" y="1030018"/>
                    <a:pt x="0" y="1001995"/>
                    <a:pt x="0" y="967427"/>
                  </a:cubicBezTo>
                  <a:lnTo>
                    <a:pt x="0" y="62591"/>
                  </a:lnTo>
                  <a:cubicBezTo>
                    <a:pt x="0" y="28023"/>
                    <a:pt x="28023" y="0"/>
                    <a:pt x="62591" y="0"/>
                  </a:cubicBezTo>
                  <a:close/>
                </a:path>
              </a:pathLst>
            </a:custGeom>
            <a:solidFill>
              <a:srgbClr val="F1E9E9">
                <a:alpha val="19608"/>
              </a:srgbClr>
            </a:solidFill>
          </p:spPr>
        </p:sp>
        <p:sp>
          <p:nvSpPr>
            <p:cNvPr name="TextBox 10" id="10"/>
            <p:cNvSpPr txBox="true"/>
            <p:nvPr/>
          </p:nvSpPr>
          <p:spPr>
            <a:xfrm>
              <a:off x="0" y="-57150"/>
              <a:ext cx="1661413" cy="1087168"/>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449087" y="468176"/>
            <a:ext cx="14243754" cy="2159097"/>
            <a:chOff x="0" y="0"/>
            <a:chExt cx="18991672" cy="2878796"/>
          </a:xfrm>
        </p:grpSpPr>
        <p:sp>
          <p:nvSpPr>
            <p:cNvPr name="TextBox 12" id="12"/>
            <p:cNvSpPr txBox="true"/>
            <p:nvPr/>
          </p:nvSpPr>
          <p:spPr>
            <a:xfrm rot="0">
              <a:off x="0" y="2429104"/>
              <a:ext cx="18991672"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3" id="13"/>
            <p:cNvSpPr txBox="true"/>
            <p:nvPr/>
          </p:nvSpPr>
          <p:spPr>
            <a:xfrm rot="0">
              <a:off x="0" y="-9525"/>
              <a:ext cx="18991672" cy="1851025"/>
            </a:xfrm>
            <a:prstGeom prst="rect">
              <a:avLst/>
            </a:prstGeom>
          </p:spPr>
          <p:txBody>
            <a:bodyPr anchor="t" rtlCol="false" tIns="0" lIns="0" bIns="0" rIns="0">
              <a:spAutoFit/>
            </a:bodyPr>
            <a:lstStyle/>
            <a:p>
              <a:pPr algn="l" marL="0" indent="0" lvl="0">
                <a:lnSpc>
                  <a:spcPts val="10919"/>
                </a:lnSpc>
                <a:spcBef>
                  <a:spcPct val="0"/>
                </a:spcBef>
              </a:pPr>
              <a:r>
                <a:rPr lang="en-US" b="true" sz="9099">
                  <a:solidFill>
                    <a:srgbClr val="F1E9E9"/>
                  </a:solidFill>
                  <a:latin typeface="Open Sauce Semi-Bold"/>
                  <a:ea typeface="Open Sauce Semi-Bold"/>
                  <a:cs typeface="Open Sauce Semi-Bold"/>
                  <a:sym typeface="Open Sauce Semi-Bold"/>
                </a:rPr>
                <a:t>Basic Image Operations</a:t>
              </a:r>
            </a:p>
          </p:txBody>
        </p:sp>
      </p:grpSp>
      <p:grpSp>
        <p:nvGrpSpPr>
          <p:cNvPr name="Group 14" id="14"/>
          <p:cNvGrpSpPr/>
          <p:nvPr/>
        </p:nvGrpSpPr>
        <p:grpSpPr>
          <a:xfrm rot="0">
            <a:off x="11398937" y="3122537"/>
            <a:ext cx="6104637" cy="1997246"/>
            <a:chOff x="0" y="0"/>
            <a:chExt cx="8139516" cy="2662995"/>
          </a:xfrm>
        </p:grpSpPr>
        <p:sp>
          <p:nvSpPr>
            <p:cNvPr name="TextBox 15" id="15"/>
            <p:cNvSpPr txBox="true"/>
            <p:nvPr/>
          </p:nvSpPr>
          <p:spPr>
            <a:xfrm rot="0">
              <a:off x="0" y="2213304"/>
              <a:ext cx="8139516"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6" id="16"/>
            <p:cNvSpPr txBox="true"/>
            <p:nvPr/>
          </p:nvSpPr>
          <p:spPr>
            <a:xfrm rot="0">
              <a:off x="0" y="-9525"/>
              <a:ext cx="8139516"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Reading and Displaying Images:</a:t>
              </a:r>
            </a:p>
          </p:txBody>
        </p:sp>
      </p:grpSp>
      <p:sp>
        <p:nvSpPr>
          <p:cNvPr name="TextBox 17" id="17"/>
          <p:cNvSpPr txBox="true"/>
          <p:nvPr/>
        </p:nvSpPr>
        <p:spPr>
          <a:xfrm rot="0">
            <a:off x="11306436" y="4784505"/>
            <a:ext cx="5825007" cy="3133726"/>
          </a:xfrm>
          <a:prstGeom prst="rect">
            <a:avLst/>
          </a:prstGeom>
        </p:spPr>
        <p:txBody>
          <a:bodyPr anchor="t" rtlCol="false" tIns="0" lIns="0" bIns="0" rIns="0">
            <a:spAutoFit/>
          </a:bodyPr>
          <a:lstStyle/>
          <a:p>
            <a:pPr algn="just" marL="647690" indent="-323845" lvl="1">
              <a:lnSpc>
                <a:spcPts val="4199"/>
              </a:lnSpc>
              <a:buFont typeface="Arial"/>
              <a:buChar char="•"/>
            </a:pPr>
            <a:r>
              <a:rPr lang="en-US" b="true" sz="2999">
                <a:solidFill>
                  <a:srgbClr val="FFFFFF"/>
                </a:solidFill>
                <a:latin typeface="HK Grotesk Bold"/>
                <a:ea typeface="HK Grotesk Bold"/>
                <a:cs typeface="HK Grotesk Bold"/>
                <a:sym typeface="HK Grotesk Bold"/>
              </a:rPr>
              <a:t>import cv2</a:t>
            </a:r>
          </a:p>
          <a:p>
            <a:pPr algn="just" marL="647690" indent="-323845" lvl="1">
              <a:lnSpc>
                <a:spcPts val="4199"/>
              </a:lnSpc>
              <a:buFont typeface="Arial"/>
              <a:buChar char="•"/>
            </a:pPr>
            <a:r>
              <a:rPr lang="en-US" b="true" sz="2999">
                <a:solidFill>
                  <a:srgbClr val="FFFFFF"/>
                </a:solidFill>
                <a:latin typeface="HK Grotesk Bold"/>
                <a:ea typeface="HK Grotesk Bold"/>
                <a:cs typeface="HK Grotesk Bold"/>
                <a:sym typeface="HK Grotesk Bold"/>
              </a:rPr>
              <a:t>img = cv2.imread("image.jpg")</a:t>
            </a:r>
          </a:p>
          <a:p>
            <a:pPr algn="just" marL="647690" indent="-323845" lvl="1">
              <a:lnSpc>
                <a:spcPts val="4199"/>
              </a:lnSpc>
              <a:buFont typeface="Arial"/>
              <a:buChar char="•"/>
            </a:pPr>
            <a:r>
              <a:rPr lang="en-US" b="true" sz="2999">
                <a:solidFill>
                  <a:srgbClr val="FFFFFF"/>
                </a:solidFill>
                <a:latin typeface="HK Grotesk Bold"/>
                <a:ea typeface="HK Grotesk Bold"/>
                <a:cs typeface="HK Grotesk Bold"/>
                <a:sym typeface="HK Grotesk Bold"/>
              </a:rPr>
              <a:t>cv2.imshow("Window", img)cv2.waitKey(0)</a:t>
            </a:r>
          </a:p>
          <a:p>
            <a:pPr algn="just" marL="647690" indent="-323845" lvl="1">
              <a:lnSpc>
                <a:spcPts val="4199"/>
              </a:lnSpc>
              <a:buFont typeface="Arial"/>
              <a:buChar char="•"/>
            </a:pPr>
            <a:r>
              <a:rPr lang="en-US" b="true" sz="2999">
                <a:solidFill>
                  <a:srgbClr val="FFFFFF"/>
                </a:solidFill>
                <a:latin typeface="HK Grotesk Bold"/>
                <a:ea typeface="HK Grotesk Bold"/>
                <a:cs typeface="HK Grotesk Bold"/>
                <a:sym typeface="HK Grotesk Bold"/>
              </a:rPr>
              <a:t>cv2.destroyAllWindows()</a:t>
            </a:r>
          </a:p>
          <a:p>
            <a:pPr algn="just">
              <a:lnSpc>
                <a:spcPts val="41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00707" y="7878784"/>
            <a:ext cx="11517185" cy="2408216"/>
          </a:xfrm>
          <a:custGeom>
            <a:avLst/>
            <a:gdLst/>
            <a:ahLst/>
            <a:cxnLst/>
            <a:rect r="r" b="b" t="t" l="l"/>
            <a:pathLst>
              <a:path h="2408216" w="11517185">
                <a:moveTo>
                  <a:pt x="0" y="0"/>
                </a:moveTo>
                <a:lnTo>
                  <a:pt x="11517186" y="0"/>
                </a:lnTo>
                <a:lnTo>
                  <a:pt x="11517186" y="2408216"/>
                </a:lnTo>
                <a:lnTo>
                  <a:pt x="0" y="2408216"/>
                </a:lnTo>
                <a:lnTo>
                  <a:pt x="0" y="0"/>
                </a:lnTo>
                <a:close/>
              </a:path>
            </a:pathLst>
          </a:custGeom>
          <a:blipFill>
            <a:blip r:embed="rId2"/>
            <a:stretch>
              <a:fillRect l="0" t="0" r="0" b="-297342"/>
            </a:stretch>
          </a:blipFill>
        </p:spPr>
      </p:sp>
      <p:grpSp>
        <p:nvGrpSpPr>
          <p:cNvPr name="Group 3" id="3"/>
          <p:cNvGrpSpPr>
            <a:grpSpLocks noChangeAspect="true"/>
          </p:cNvGrpSpPr>
          <p:nvPr/>
        </p:nvGrpSpPr>
        <p:grpSpPr>
          <a:xfrm rot="0">
            <a:off x="8164347" y="2060347"/>
            <a:ext cx="9964779" cy="7390544"/>
            <a:chOff x="0" y="0"/>
            <a:chExt cx="13716000" cy="10172700"/>
          </a:xfrm>
        </p:grpSpPr>
        <p:sp>
          <p:nvSpPr>
            <p:cNvPr name="Freeform 4" id="4"/>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3"/>
              <a:stretch>
                <a:fillRect l="0" t="-393" r="0" b="-393"/>
              </a:stretch>
            </a:blipFill>
          </p:spPr>
        </p:sp>
        <p:sp>
          <p:nvSpPr>
            <p:cNvPr name="Freeform 5" id="5"/>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4"/>
              <a:stretch>
                <a:fillRect l="-12557" t="0" r="-12557" b="0"/>
              </a:stretch>
            </a:blipFill>
          </p:spPr>
        </p:sp>
      </p:grpSp>
      <p:sp>
        <p:nvSpPr>
          <p:cNvPr name="Freeform 6" id="6"/>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32645" y="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grpSp>
        <p:nvGrpSpPr>
          <p:cNvPr name="Group 8" id="8"/>
          <p:cNvGrpSpPr/>
          <p:nvPr/>
        </p:nvGrpSpPr>
        <p:grpSpPr>
          <a:xfrm rot="0">
            <a:off x="472566" y="2899986"/>
            <a:ext cx="7360721" cy="7068477"/>
            <a:chOff x="0" y="0"/>
            <a:chExt cx="1938626" cy="1861657"/>
          </a:xfrm>
        </p:grpSpPr>
        <p:sp>
          <p:nvSpPr>
            <p:cNvPr name="Freeform 9" id="9"/>
            <p:cNvSpPr/>
            <p:nvPr/>
          </p:nvSpPr>
          <p:spPr>
            <a:xfrm flipH="false" flipV="false" rot="0">
              <a:off x="0" y="0"/>
              <a:ext cx="1938626" cy="1861657"/>
            </a:xfrm>
            <a:custGeom>
              <a:avLst/>
              <a:gdLst/>
              <a:ahLst/>
              <a:cxnLst/>
              <a:rect r="r" b="b" t="t" l="l"/>
              <a:pathLst>
                <a:path h="1861657" w="1938626">
                  <a:moveTo>
                    <a:pt x="53641" y="0"/>
                  </a:moveTo>
                  <a:lnTo>
                    <a:pt x="1884985" y="0"/>
                  </a:lnTo>
                  <a:cubicBezTo>
                    <a:pt x="1899211" y="0"/>
                    <a:pt x="1912855" y="5651"/>
                    <a:pt x="1922915" y="15711"/>
                  </a:cubicBezTo>
                  <a:cubicBezTo>
                    <a:pt x="1932975" y="25771"/>
                    <a:pt x="1938626" y="39415"/>
                    <a:pt x="1938626" y="53641"/>
                  </a:cubicBezTo>
                  <a:lnTo>
                    <a:pt x="1938626" y="1808015"/>
                  </a:lnTo>
                  <a:cubicBezTo>
                    <a:pt x="1938626" y="1822242"/>
                    <a:pt x="1932975" y="1835886"/>
                    <a:pt x="1922915" y="1845945"/>
                  </a:cubicBezTo>
                  <a:cubicBezTo>
                    <a:pt x="1912855" y="1856005"/>
                    <a:pt x="1899211" y="1861657"/>
                    <a:pt x="1884985" y="1861657"/>
                  </a:cubicBezTo>
                  <a:lnTo>
                    <a:pt x="53641" y="1861657"/>
                  </a:lnTo>
                  <a:cubicBezTo>
                    <a:pt x="39415" y="1861657"/>
                    <a:pt x="25771" y="1856005"/>
                    <a:pt x="15711" y="1845945"/>
                  </a:cubicBezTo>
                  <a:cubicBezTo>
                    <a:pt x="5651" y="1835886"/>
                    <a:pt x="0" y="1822242"/>
                    <a:pt x="0" y="1808015"/>
                  </a:cubicBezTo>
                  <a:lnTo>
                    <a:pt x="0" y="53641"/>
                  </a:lnTo>
                  <a:cubicBezTo>
                    <a:pt x="0" y="39415"/>
                    <a:pt x="5651" y="25771"/>
                    <a:pt x="15711" y="15711"/>
                  </a:cubicBezTo>
                  <a:cubicBezTo>
                    <a:pt x="25771" y="5651"/>
                    <a:pt x="39415" y="0"/>
                    <a:pt x="53641" y="0"/>
                  </a:cubicBezTo>
                  <a:close/>
                </a:path>
              </a:pathLst>
            </a:custGeom>
            <a:solidFill>
              <a:srgbClr val="F1E9E9">
                <a:alpha val="19608"/>
              </a:srgbClr>
            </a:solidFill>
          </p:spPr>
        </p:sp>
        <p:sp>
          <p:nvSpPr>
            <p:cNvPr name="TextBox 10" id="10"/>
            <p:cNvSpPr txBox="true"/>
            <p:nvPr/>
          </p:nvSpPr>
          <p:spPr>
            <a:xfrm>
              <a:off x="0" y="-57150"/>
              <a:ext cx="1938626" cy="1918807"/>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4026778" y="249120"/>
            <a:ext cx="14463798" cy="2159097"/>
            <a:chOff x="0" y="0"/>
            <a:chExt cx="19285064" cy="2878796"/>
          </a:xfrm>
        </p:grpSpPr>
        <p:sp>
          <p:nvSpPr>
            <p:cNvPr name="TextBox 12" id="12"/>
            <p:cNvSpPr txBox="true"/>
            <p:nvPr/>
          </p:nvSpPr>
          <p:spPr>
            <a:xfrm rot="0">
              <a:off x="0" y="2429104"/>
              <a:ext cx="1928506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3" id="13"/>
            <p:cNvSpPr txBox="true"/>
            <p:nvPr/>
          </p:nvSpPr>
          <p:spPr>
            <a:xfrm rot="0">
              <a:off x="0" y="0"/>
              <a:ext cx="19285064" cy="1841500"/>
            </a:xfrm>
            <a:prstGeom prst="rect">
              <a:avLst/>
            </a:prstGeom>
          </p:spPr>
          <p:txBody>
            <a:bodyPr anchor="t" rtlCol="false" tIns="0" lIns="0" bIns="0" rIns="0">
              <a:spAutoFit/>
            </a:bodyPr>
            <a:lstStyle/>
            <a:p>
              <a:pPr algn="l" marL="0" indent="0" lvl="0">
                <a:lnSpc>
                  <a:spcPts val="10920"/>
                </a:lnSpc>
                <a:spcBef>
                  <a:spcPct val="0"/>
                </a:spcBef>
              </a:pPr>
              <a:r>
                <a:rPr lang="en-US" b="true" sz="9100">
                  <a:solidFill>
                    <a:srgbClr val="F1E9E9"/>
                  </a:solidFill>
                  <a:latin typeface="Open Sauce Semi-Bold"/>
                  <a:ea typeface="Open Sauce Semi-Bold"/>
                  <a:cs typeface="Open Sauce Semi-Bold"/>
                  <a:sym typeface="Open Sauce Semi-Bold"/>
                </a:rPr>
                <a:t>Basic Image Operations</a:t>
              </a:r>
            </a:p>
          </p:txBody>
        </p:sp>
      </p:grpSp>
      <p:grpSp>
        <p:nvGrpSpPr>
          <p:cNvPr name="Group 14" id="14"/>
          <p:cNvGrpSpPr/>
          <p:nvPr/>
        </p:nvGrpSpPr>
        <p:grpSpPr>
          <a:xfrm rot="0">
            <a:off x="472566" y="2206181"/>
            <a:ext cx="8386856" cy="1387609"/>
            <a:chOff x="0" y="0"/>
            <a:chExt cx="11182474" cy="1850145"/>
          </a:xfrm>
        </p:grpSpPr>
        <p:sp>
          <p:nvSpPr>
            <p:cNvPr name="TextBox 15" id="15"/>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6" id="16"/>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Displaying Images Properties :</a:t>
              </a:r>
            </a:p>
          </p:txBody>
        </p:sp>
      </p:grpSp>
      <p:sp>
        <p:nvSpPr>
          <p:cNvPr name="TextBox 17" id="17"/>
          <p:cNvSpPr txBox="true"/>
          <p:nvPr/>
        </p:nvSpPr>
        <p:spPr>
          <a:xfrm rot="0">
            <a:off x="647830" y="3015658"/>
            <a:ext cx="6757896" cy="6952806"/>
          </a:xfrm>
          <a:prstGeom prst="rect">
            <a:avLst/>
          </a:prstGeom>
        </p:spPr>
        <p:txBody>
          <a:bodyPr anchor="t" rtlCol="false" tIns="0" lIns="0" bIns="0" rIns="0">
            <a:spAutoFit/>
          </a:bodyPr>
          <a:lstStyle/>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print(f"Image Info :\n {"."*5} Image Array {"."*5}")</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print(f"{img}")</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print(f"Image Type : {type(img)}")</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print(f"Image Shape :{img.shape}")</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print(f"Number of rows and columns in image (length x width) : {img.shape[:2]}")</a:t>
            </a:r>
          </a:p>
          <a:p>
            <a:pPr algn="just" marL="647690" indent="-323845" lvl="1">
              <a:lnSpc>
                <a:spcPts val="4649"/>
              </a:lnSpc>
              <a:buFont typeface="Arial"/>
              <a:buChar char="•"/>
            </a:pPr>
            <a:r>
              <a:rPr lang="en-US" b="true" sz="2999">
                <a:solidFill>
                  <a:srgbClr val="FFFFFF"/>
                </a:solidFill>
                <a:latin typeface="HK Grotesk Bold"/>
                <a:ea typeface="HK Grotesk Bold"/>
                <a:cs typeface="HK Grotesk Bold"/>
                <a:sym typeface="HK Grotesk Bold"/>
              </a:rPr>
              <a:t>print(f"Number of channels : {img.shape[2]} \t # Here it follows RGB pattern hence has 3 channels")</a:t>
            </a:r>
          </a:p>
          <a:p>
            <a:pPr algn="just">
              <a:lnSpc>
                <a:spcPts val="464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704465" y="-2111470"/>
            <a:ext cx="7520662" cy="15218878"/>
          </a:xfrm>
          <a:custGeom>
            <a:avLst/>
            <a:gdLst/>
            <a:ahLst/>
            <a:cxnLst/>
            <a:rect r="r" b="b" t="t" l="l"/>
            <a:pathLst>
              <a:path h="15218878" w="7520662">
                <a:moveTo>
                  <a:pt x="0" y="0"/>
                </a:moveTo>
                <a:lnTo>
                  <a:pt x="7520663" y="0"/>
                </a:lnTo>
                <a:lnTo>
                  <a:pt x="7520663" y="15218878"/>
                </a:lnTo>
                <a:lnTo>
                  <a:pt x="0" y="15218878"/>
                </a:lnTo>
                <a:lnTo>
                  <a:pt x="0" y="0"/>
                </a:lnTo>
                <a:close/>
              </a:path>
            </a:pathLst>
          </a:custGeom>
          <a:blipFill>
            <a:blip r:embed="rId2"/>
            <a:stretch>
              <a:fillRect l="0" t="0" r="0" b="0"/>
            </a:stretch>
          </a:blipFill>
        </p:spPr>
      </p:sp>
      <p:grpSp>
        <p:nvGrpSpPr>
          <p:cNvPr name="Group 3" id="3"/>
          <p:cNvGrpSpPr/>
          <p:nvPr/>
        </p:nvGrpSpPr>
        <p:grpSpPr>
          <a:xfrm rot="0">
            <a:off x="8700031" y="2223677"/>
            <a:ext cx="9587969" cy="6651377"/>
            <a:chOff x="0" y="0"/>
            <a:chExt cx="1485427" cy="1030472"/>
          </a:xfrm>
        </p:grpSpPr>
        <p:sp>
          <p:nvSpPr>
            <p:cNvPr name="Freeform 4" id="4"/>
            <p:cNvSpPr/>
            <p:nvPr/>
          </p:nvSpPr>
          <p:spPr>
            <a:xfrm flipH="false" flipV="false" rot="0">
              <a:off x="0" y="0"/>
              <a:ext cx="1485427" cy="1030472"/>
            </a:xfrm>
            <a:custGeom>
              <a:avLst/>
              <a:gdLst/>
              <a:ahLst/>
              <a:cxnLst/>
              <a:rect r="r" b="b" t="t" l="l"/>
              <a:pathLst>
                <a:path h="1030472" w="1485427">
                  <a:moveTo>
                    <a:pt x="0" y="0"/>
                  </a:moveTo>
                  <a:lnTo>
                    <a:pt x="1485427" y="0"/>
                  </a:lnTo>
                  <a:lnTo>
                    <a:pt x="1485427" y="1030472"/>
                  </a:lnTo>
                  <a:lnTo>
                    <a:pt x="0" y="1030472"/>
                  </a:lnTo>
                  <a:close/>
                </a:path>
              </a:pathLst>
            </a:custGeom>
            <a:blipFill>
              <a:blip r:embed="rId3"/>
              <a:stretch>
                <a:fillRect l="-11664" t="0" r="-11664" b="0"/>
              </a:stretch>
            </a:blipFill>
          </p:spPr>
        </p:sp>
      </p:grpSp>
      <p:sp>
        <p:nvSpPr>
          <p:cNvPr name="TextBox 5" id="5"/>
          <p:cNvSpPr txBox="true"/>
          <p:nvPr/>
        </p:nvSpPr>
        <p:spPr>
          <a:xfrm rot="0">
            <a:off x="6023455" y="383678"/>
            <a:ext cx="12866274" cy="2771775"/>
          </a:xfrm>
          <a:prstGeom prst="rect">
            <a:avLst/>
          </a:prstGeom>
        </p:spPr>
        <p:txBody>
          <a:bodyPr anchor="t" rtlCol="false" tIns="0" lIns="0" bIns="0" rIns="0">
            <a:spAutoFit/>
          </a:bodyPr>
          <a:lstStyle/>
          <a:p>
            <a:pPr algn="ctr"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6" id="6"/>
          <p:cNvGrpSpPr/>
          <p:nvPr/>
        </p:nvGrpSpPr>
        <p:grpSpPr>
          <a:xfrm rot="0">
            <a:off x="215683" y="1529872"/>
            <a:ext cx="7639674" cy="8476001"/>
            <a:chOff x="0" y="0"/>
            <a:chExt cx="2012095" cy="2232362"/>
          </a:xfrm>
        </p:grpSpPr>
        <p:sp>
          <p:nvSpPr>
            <p:cNvPr name="Freeform 7" id="7"/>
            <p:cNvSpPr/>
            <p:nvPr/>
          </p:nvSpPr>
          <p:spPr>
            <a:xfrm flipH="false" flipV="false" rot="0">
              <a:off x="0" y="0"/>
              <a:ext cx="2012095" cy="2232362"/>
            </a:xfrm>
            <a:custGeom>
              <a:avLst/>
              <a:gdLst/>
              <a:ahLst/>
              <a:cxnLst/>
              <a:rect r="r" b="b" t="t" l="l"/>
              <a:pathLst>
                <a:path h="2232362" w="2012095">
                  <a:moveTo>
                    <a:pt x="51683" y="0"/>
                  </a:moveTo>
                  <a:lnTo>
                    <a:pt x="1960413" y="0"/>
                  </a:lnTo>
                  <a:cubicBezTo>
                    <a:pt x="1974120" y="0"/>
                    <a:pt x="1987265" y="5445"/>
                    <a:pt x="1996958" y="15137"/>
                  </a:cubicBezTo>
                  <a:cubicBezTo>
                    <a:pt x="2006650" y="24830"/>
                    <a:pt x="2012095" y="37975"/>
                    <a:pt x="2012095" y="51683"/>
                  </a:cubicBezTo>
                  <a:lnTo>
                    <a:pt x="2012095" y="2180680"/>
                  </a:lnTo>
                  <a:cubicBezTo>
                    <a:pt x="2012095" y="2194387"/>
                    <a:pt x="2006650" y="2207533"/>
                    <a:pt x="1996958" y="2217225"/>
                  </a:cubicBezTo>
                  <a:cubicBezTo>
                    <a:pt x="1987265" y="2226917"/>
                    <a:pt x="1974120" y="2232362"/>
                    <a:pt x="1960413" y="2232362"/>
                  </a:cubicBezTo>
                  <a:lnTo>
                    <a:pt x="51683" y="2232362"/>
                  </a:lnTo>
                  <a:cubicBezTo>
                    <a:pt x="37975" y="2232362"/>
                    <a:pt x="24830" y="2226917"/>
                    <a:pt x="15137" y="2217225"/>
                  </a:cubicBezTo>
                  <a:cubicBezTo>
                    <a:pt x="5445" y="2207533"/>
                    <a:pt x="0" y="2194387"/>
                    <a:pt x="0" y="2180680"/>
                  </a:cubicBezTo>
                  <a:lnTo>
                    <a:pt x="0" y="51683"/>
                  </a:lnTo>
                  <a:cubicBezTo>
                    <a:pt x="0" y="37975"/>
                    <a:pt x="5445" y="24830"/>
                    <a:pt x="15137" y="15137"/>
                  </a:cubicBezTo>
                  <a:cubicBezTo>
                    <a:pt x="24830" y="5445"/>
                    <a:pt x="37975" y="0"/>
                    <a:pt x="51683" y="0"/>
                  </a:cubicBezTo>
                  <a:close/>
                </a:path>
              </a:pathLst>
            </a:custGeom>
            <a:solidFill>
              <a:srgbClr val="F1E9E9">
                <a:alpha val="19608"/>
              </a:srgbClr>
            </a:solidFill>
          </p:spPr>
        </p:sp>
        <p:sp>
          <p:nvSpPr>
            <p:cNvPr name="TextBox 8" id="8"/>
            <p:cNvSpPr txBox="true"/>
            <p:nvPr/>
          </p:nvSpPr>
          <p:spPr>
            <a:xfrm>
              <a:off x="0" y="-57150"/>
              <a:ext cx="2012095" cy="2289512"/>
            </a:xfrm>
            <a:prstGeom prst="rect">
              <a:avLst/>
            </a:prstGeom>
          </p:spPr>
          <p:txBody>
            <a:bodyPr anchor="ctr" rtlCol="false" tIns="50800" lIns="50800" bIns="50800" rIns="50800"/>
            <a:lstStyle/>
            <a:p>
              <a:pPr algn="ctr">
                <a:lnSpc>
                  <a:spcPts val="3220"/>
                </a:lnSpc>
              </a:pPr>
            </a:p>
          </p:txBody>
        </p:sp>
      </p:grpSp>
      <p:grpSp>
        <p:nvGrpSpPr>
          <p:cNvPr name="Group 9" id="9"/>
          <p:cNvGrpSpPr/>
          <p:nvPr/>
        </p:nvGrpSpPr>
        <p:grpSpPr>
          <a:xfrm rot="0">
            <a:off x="143717" y="836068"/>
            <a:ext cx="8386856" cy="1387609"/>
            <a:chOff x="0" y="0"/>
            <a:chExt cx="11182474" cy="1850145"/>
          </a:xfrm>
        </p:grpSpPr>
        <p:sp>
          <p:nvSpPr>
            <p:cNvPr name="TextBox 10" id="10"/>
            <p:cNvSpPr txBox="true"/>
            <p:nvPr/>
          </p:nvSpPr>
          <p:spPr>
            <a:xfrm rot="0">
              <a:off x="0" y="140045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1" id="11"/>
            <p:cNvSpPr txBox="true"/>
            <p:nvPr/>
          </p:nvSpPr>
          <p:spPr>
            <a:xfrm rot="0">
              <a:off x="0" y="-9525"/>
              <a:ext cx="11182474" cy="82237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Color Channels (BGR):</a:t>
              </a:r>
            </a:p>
          </p:txBody>
        </p:sp>
      </p:grpSp>
      <p:sp>
        <p:nvSpPr>
          <p:cNvPr name="TextBox 12" id="12"/>
          <p:cNvSpPr txBox="true"/>
          <p:nvPr/>
        </p:nvSpPr>
        <p:spPr>
          <a:xfrm rot="0">
            <a:off x="215683" y="1688603"/>
            <a:ext cx="7452421" cy="8206191"/>
          </a:xfrm>
          <a:prstGeom prst="rect">
            <a:avLst/>
          </a:prstGeom>
        </p:spPr>
        <p:txBody>
          <a:bodyPr anchor="t" rtlCol="false" tIns="0" lIns="0" bIns="0" rIns="0">
            <a:spAutoFit/>
          </a:bodyPr>
          <a:lstStyle/>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 CONVERTING THE </a:t>
            </a:r>
            <a:r>
              <a:rPr lang="en-US" sz="2700">
                <a:solidFill>
                  <a:srgbClr val="FFFFFF"/>
                </a:solidFill>
                <a:latin typeface="HK Grotesk"/>
                <a:ea typeface="HK Grotesk"/>
                <a:cs typeface="HK Grotesk"/>
                <a:sym typeface="HK Grotesk"/>
              </a:rPr>
              <a:t>IMAGE TO ONLY BLUE, GREEN, RED</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IMG_SAVED1, IMG_SAVED2, IMG_SAVED3 = IMG.COPY(), IMG.COPY(), IMG.COPY()</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IMG_SAVED1[:,:, 0] = 0</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IMG_SAVED2[:,:, 1] = 0</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IMG_SAVED3[:,:, 2] = 0</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IMG_SAVED4 = NP.HSTACK( (IMG_SAVED1, IMG_SAVED2, IMG_SAVED3) )</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SHOW_IMG = CV2.RESIZE(IMG_SAVED4, (683,768)) # RESOLUTION OF LAPTOP - 1366X768</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CV2.IMSHOW("IMAGE RESIZED", SHOW_IMG)</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CV2.WAITKEY(0)</a:t>
            </a:r>
          </a:p>
          <a:p>
            <a:pPr algn="l">
              <a:lnSpc>
                <a:spcPts val="410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7643057" y="383678"/>
            <a:ext cx="11108880" cy="2771775"/>
          </a:xfrm>
          <a:prstGeom prst="rect">
            <a:avLst/>
          </a:prstGeom>
        </p:spPr>
        <p:txBody>
          <a:bodyPr anchor="t" rtlCol="false" tIns="0" lIns="0" bIns="0" rIns="0">
            <a:spAutoFit/>
          </a:bodyPr>
          <a:lstStyle/>
          <a:p>
            <a:pPr algn="l" marL="0" indent="0" lvl="0">
              <a:lnSpc>
                <a:spcPts val="10919"/>
              </a:lnSpc>
              <a:spcBef>
                <a:spcPct val="0"/>
              </a:spcBef>
            </a:pPr>
            <a:r>
              <a:rPr lang="en-US" b="true" sz="9099" u="none">
                <a:solidFill>
                  <a:srgbClr val="FFFFFF"/>
                </a:solidFill>
                <a:latin typeface="HK Grotesk Bold"/>
                <a:ea typeface="HK Grotesk Bold"/>
                <a:cs typeface="HK Grotesk Bold"/>
                <a:sym typeface="HK Grotesk Bold"/>
              </a:rPr>
              <a:t>Image Manipulation</a:t>
            </a:r>
          </a:p>
          <a:p>
            <a:pPr algn="l" marL="0" indent="0" lvl="0">
              <a:lnSpc>
                <a:spcPts val="10919"/>
              </a:lnSpc>
              <a:spcBef>
                <a:spcPct val="0"/>
              </a:spcBef>
            </a:pPr>
          </a:p>
        </p:txBody>
      </p:sp>
      <p:grpSp>
        <p:nvGrpSpPr>
          <p:cNvPr name="Group 3" id="3"/>
          <p:cNvGrpSpPr/>
          <p:nvPr/>
        </p:nvGrpSpPr>
        <p:grpSpPr>
          <a:xfrm rot="0">
            <a:off x="215683" y="1529872"/>
            <a:ext cx="7639674" cy="8476001"/>
            <a:chOff x="0" y="0"/>
            <a:chExt cx="2012095" cy="2232362"/>
          </a:xfrm>
        </p:grpSpPr>
        <p:sp>
          <p:nvSpPr>
            <p:cNvPr name="Freeform 4" id="4"/>
            <p:cNvSpPr/>
            <p:nvPr/>
          </p:nvSpPr>
          <p:spPr>
            <a:xfrm flipH="false" flipV="false" rot="0">
              <a:off x="0" y="0"/>
              <a:ext cx="2012095" cy="2232362"/>
            </a:xfrm>
            <a:custGeom>
              <a:avLst/>
              <a:gdLst/>
              <a:ahLst/>
              <a:cxnLst/>
              <a:rect r="r" b="b" t="t" l="l"/>
              <a:pathLst>
                <a:path h="2232362" w="2012095">
                  <a:moveTo>
                    <a:pt x="51683" y="0"/>
                  </a:moveTo>
                  <a:lnTo>
                    <a:pt x="1960413" y="0"/>
                  </a:lnTo>
                  <a:cubicBezTo>
                    <a:pt x="1974120" y="0"/>
                    <a:pt x="1987265" y="5445"/>
                    <a:pt x="1996958" y="15137"/>
                  </a:cubicBezTo>
                  <a:cubicBezTo>
                    <a:pt x="2006650" y="24830"/>
                    <a:pt x="2012095" y="37975"/>
                    <a:pt x="2012095" y="51683"/>
                  </a:cubicBezTo>
                  <a:lnTo>
                    <a:pt x="2012095" y="2180680"/>
                  </a:lnTo>
                  <a:cubicBezTo>
                    <a:pt x="2012095" y="2194387"/>
                    <a:pt x="2006650" y="2207533"/>
                    <a:pt x="1996958" y="2217225"/>
                  </a:cubicBezTo>
                  <a:cubicBezTo>
                    <a:pt x="1987265" y="2226917"/>
                    <a:pt x="1974120" y="2232362"/>
                    <a:pt x="1960413" y="2232362"/>
                  </a:cubicBezTo>
                  <a:lnTo>
                    <a:pt x="51683" y="2232362"/>
                  </a:lnTo>
                  <a:cubicBezTo>
                    <a:pt x="37975" y="2232362"/>
                    <a:pt x="24830" y="2226917"/>
                    <a:pt x="15137" y="2217225"/>
                  </a:cubicBezTo>
                  <a:cubicBezTo>
                    <a:pt x="5445" y="2207533"/>
                    <a:pt x="0" y="2194387"/>
                    <a:pt x="0" y="2180680"/>
                  </a:cubicBezTo>
                  <a:lnTo>
                    <a:pt x="0" y="51683"/>
                  </a:lnTo>
                  <a:cubicBezTo>
                    <a:pt x="0" y="37975"/>
                    <a:pt x="5445" y="24830"/>
                    <a:pt x="15137" y="15137"/>
                  </a:cubicBezTo>
                  <a:cubicBezTo>
                    <a:pt x="24830" y="5445"/>
                    <a:pt x="37975" y="0"/>
                    <a:pt x="51683" y="0"/>
                  </a:cubicBezTo>
                  <a:close/>
                </a:path>
              </a:pathLst>
            </a:custGeom>
            <a:solidFill>
              <a:srgbClr val="F1E9E9">
                <a:alpha val="19608"/>
              </a:srgbClr>
            </a:solidFill>
          </p:spPr>
        </p:sp>
        <p:sp>
          <p:nvSpPr>
            <p:cNvPr name="TextBox 5" id="5"/>
            <p:cNvSpPr txBox="true"/>
            <p:nvPr/>
          </p:nvSpPr>
          <p:spPr>
            <a:xfrm>
              <a:off x="0" y="-57150"/>
              <a:ext cx="2012095" cy="2289512"/>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8795634" y="2203087"/>
            <a:ext cx="9492366" cy="6625621"/>
            <a:chOff x="0" y="0"/>
            <a:chExt cx="1470616" cy="1026482"/>
          </a:xfrm>
        </p:grpSpPr>
        <p:sp>
          <p:nvSpPr>
            <p:cNvPr name="Freeform 7" id="7"/>
            <p:cNvSpPr/>
            <p:nvPr/>
          </p:nvSpPr>
          <p:spPr>
            <a:xfrm flipH="false" flipV="false" rot="0">
              <a:off x="0" y="0"/>
              <a:ext cx="1470616" cy="1026482"/>
            </a:xfrm>
            <a:custGeom>
              <a:avLst/>
              <a:gdLst/>
              <a:ahLst/>
              <a:cxnLst/>
              <a:rect r="r" b="b" t="t" l="l"/>
              <a:pathLst>
                <a:path h="1026482" w="1470616">
                  <a:moveTo>
                    <a:pt x="0" y="0"/>
                  </a:moveTo>
                  <a:lnTo>
                    <a:pt x="1470616" y="0"/>
                  </a:lnTo>
                  <a:lnTo>
                    <a:pt x="1470616" y="1026482"/>
                  </a:lnTo>
                  <a:lnTo>
                    <a:pt x="0" y="1026482"/>
                  </a:lnTo>
                  <a:close/>
                </a:path>
              </a:pathLst>
            </a:custGeom>
            <a:blipFill>
              <a:blip r:embed="rId2"/>
              <a:stretch>
                <a:fillRect l="-12043" t="0" r="-12043" b="0"/>
              </a:stretch>
            </a:blipFill>
          </p:spPr>
        </p:sp>
      </p:grpSp>
      <p:sp>
        <p:nvSpPr>
          <p:cNvPr name="Freeform 8" id="8"/>
          <p:cNvSpPr/>
          <p:nvPr/>
        </p:nvSpPr>
        <p:spPr>
          <a:xfrm flipH="false" flipV="false" rot="-5400000">
            <a:off x="12173410" y="-2074780"/>
            <a:ext cx="7520662" cy="15218878"/>
          </a:xfrm>
          <a:custGeom>
            <a:avLst/>
            <a:gdLst/>
            <a:ahLst/>
            <a:cxnLst/>
            <a:rect r="r" b="b" t="t" l="l"/>
            <a:pathLst>
              <a:path h="15218878" w="7520662">
                <a:moveTo>
                  <a:pt x="0" y="0"/>
                </a:moveTo>
                <a:lnTo>
                  <a:pt x="7520663" y="0"/>
                </a:lnTo>
                <a:lnTo>
                  <a:pt x="7520663" y="15218878"/>
                </a:lnTo>
                <a:lnTo>
                  <a:pt x="0" y="15218878"/>
                </a:lnTo>
                <a:lnTo>
                  <a:pt x="0" y="0"/>
                </a:lnTo>
                <a:close/>
              </a:path>
            </a:pathLst>
          </a:custGeom>
          <a:blipFill>
            <a:blip r:embed="rId3"/>
            <a:stretch>
              <a:fillRect l="0" t="0" r="0" b="0"/>
            </a:stretch>
          </a:blipFill>
        </p:spPr>
      </p:sp>
      <p:grpSp>
        <p:nvGrpSpPr>
          <p:cNvPr name="Group 9" id="9"/>
          <p:cNvGrpSpPr/>
          <p:nvPr/>
        </p:nvGrpSpPr>
        <p:grpSpPr>
          <a:xfrm rot="0">
            <a:off x="215683" y="775705"/>
            <a:ext cx="8386856" cy="1997246"/>
            <a:chOff x="0" y="0"/>
            <a:chExt cx="11182474" cy="2662995"/>
          </a:xfrm>
        </p:grpSpPr>
        <p:sp>
          <p:nvSpPr>
            <p:cNvPr name="TextBox 10" id="10"/>
            <p:cNvSpPr txBox="true"/>
            <p:nvPr/>
          </p:nvSpPr>
          <p:spPr>
            <a:xfrm rot="0">
              <a:off x="0" y="2213304"/>
              <a:ext cx="11182474" cy="449691"/>
            </a:xfrm>
            <a:prstGeom prst="rect">
              <a:avLst/>
            </a:prstGeom>
          </p:spPr>
          <p:txBody>
            <a:bodyPr anchor="t" rtlCol="false" tIns="0" lIns="0" bIns="0" rIns="0">
              <a:spAutoFit/>
            </a:bodyPr>
            <a:lstStyle/>
            <a:p>
              <a:pPr algn="l" marL="0" indent="0" lvl="0">
                <a:lnSpc>
                  <a:spcPts val="2800"/>
                </a:lnSpc>
                <a:spcBef>
                  <a:spcPct val="0"/>
                </a:spcBef>
              </a:pPr>
            </a:p>
          </p:txBody>
        </p:sp>
        <p:sp>
          <p:nvSpPr>
            <p:cNvPr name="TextBox 11" id="11"/>
            <p:cNvSpPr txBox="true"/>
            <p:nvPr/>
          </p:nvSpPr>
          <p:spPr>
            <a:xfrm rot="0">
              <a:off x="0" y="-9525"/>
              <a:ext cx="11182474" cy="1635224"/>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F1E9E9"/>
                  </a:solidFill>
                  <a:latin typeface="Open Sauce Semi-Bold"/>
                  <a:ea typeface="Open Sauce Semi-Bold"/>
                  <a:cs typeface="Open Sauce Semi-Bold"/>
                  <a:sym typeface="Open Sauce Semi-Bold"/>
                </a:rPr>
                <a:t>Grayscale Conversion:</a:t>
              </a:r>
            </a:p>
            <a:p>
              <a:pPr algn="l" marL="0" indent="0" lvl="0">
                <a:lnSpc>
                  <a:spcPts val="4800"/>
                </a:lnSpc>
                <a:spcBef>
                  <a:spcPct val="0"/>
                </a:spcBef>
              </a:pPr>
            </a:p>
          </p:txBody>
        </p:sp>
      </p:grpSp>
      <p:sp>
        <p:nvSpPr>
          <p:cNvPr name="TextBox 12" id="12"/>
          <p:cNvSpPr txBox="true"/>
          <p:nvPr/>
        </p:nvSpPr>
        <p:spPr>
          <a:xfrm rot="0">
            <a:off x="215683" y="1688603"/>
            <a:ext cx="7452421" cy="4605481"/>
          </a:xfrm>
          <a:prstGeom prst="rect">
            <a:avLst/>
          </a:prstGeom>
        </p:spPr>
        <p:txBody>
          <a:bodyPr anchor="t" rtlCol="false" tIns="0" lIns="0" bIns="0" rIns="0">
            <a:spAutoFit/>
          </a:bodyPr>
          <a:lstStyle/>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IMG_GRAY = CV2.CVTCOLOR(IMG, CV2.COLOR_BGR2GRAY)</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SHOW_IMG = CV2.RESIZE(IMG_GRAY, (683,768)) # RESOLUTION OF LAPTOP - 1366X768</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CV2.IMSHOW("IMAGE RESIZED", SHOW_IMG)</a:t>
            </a:r>
          </a:p>
          <a:p>
            <a:pPr algn="l" marL="582935" indent="-291467" lvl="1">
              <a:lnSpc>
                <a:spcPts val="4104"/>
              </a:lnSpc>
              <a:buFont typeface="Arial"/>
              <a:buChar char="•"/>
            </a:pPr>
            <a:r>
              <a:rPr lang="en-US" sz="2700">
                <a:solidFill>
                  <a:srgbClr val="FFFFFF"/>
                </a:solidFill>
                <a:latin typeface="HK Grotesk"/>
                <a:ea typeface="HK Grotesk"/>
                <a:cs typeface="HK Grotesk"/>
                <a:sym typeface="HK Grotesk"/>
              </a:rPr>
              <a:t>CV2.WAITKEY(0)</a:t>
            </a:r>
          </a:p>
          <a:p>
            <a:pPr algn="l">
              <a:lnSpc>
                <a:spcPts val="410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DAGpApN5P1U</dc:identifier>
  <dcterms:modified xsi:type="dcterms:W3CDTF">2011-08-01T06:04:30Z</dcterms:modified>
  <cp:revision>1</cp:revision>
  <dc:title>DRDO Assignment</dc:title>
</cp:coreProperties>
</file>